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68"/>
  </p:notesMasterIdLst>
  <p:sldIdLst>
    <p:sldId id="257" r:id="rId2"/>
    <p:sldId id="409" r:id="rId3"/>
    <p:sldId id="421" r:id="rId4"/>
    <p:sldId id="422" r:id="rId5"/>
    <p:sldId id="424" r:id="rId6"/>
    <p:sldId id="425" r:id="rId7"/>
    <p:sldId id="426" r:id="rId8"/>
    <p:sldId id="427" r:id="rId9"/>
    <p:sldId id="428" r:id="rId10"/>
    <p:sldId id="429" r:id="rId11"/>
    <p:sldId id="431" r:id="rId12"/>
    <p:sldId id="432" r:id="rId13"/>
    <p:sldId id="434" r:id="rId14"/>
    <p:sldId id="435" r:id="rId15"/>
    <p:sldId id="436" r:id="rId16"/>
    <p:sldId id="437" r:id="rId17"/>
    <p:sldId id="438" r:id="rId18"/>
    <p:sldId id="441" r:id="rId19"/>
    <p:sldId id="442" r:id="rId20"/>
    <p:sldId id="444" r:id="rId21"/>
    <p:sldId id="445" r:id="rId22"/>
    <p:sldId id="446" r:id="rId23"/>
    <p:sldId id="447" r:id="rId24"/>
    <p:sldId id="448" r:id="rId25"/>
    <p:sldId id="477" r:id="rId26"/>
    <p:sldId id="453" r:id="rId27"/>
    <p:sldId id="454" r:id="rId28"/>
    <p:sldId id="455" r:id="rId29"/>
    <p:sldId id="456" r:id="rId30"/>
    <p:sldId id="457" r:id="rId31"/>
    <p:sldId id="458" r:id="rId32"/>
    <p:sldId id="459" r:id="rId33"/>
    <p:sldId id="460" r:id="rId34"/>
    <p:sldId id="461" r:id="rId35"/>
    <p:sldId id="462" r:id="rId36"/>
    <p:sldId id="463" r:id="rId37"/>
    <p:sldId id="464" r:id="rId38"/>
    <p:sldId id="487" r:id="rId39"/>
    <p:sldId id="488" r:id="rId40"/>
    <p:sldId id="465" r:id="rId41"/>
    <p:sldId id="466" r:id="rId42"/>
    <p:sldId id="479" r:id="rId43"/>
    <p:sldId id="467" r:id="rId44"/>
    <p:sldId id="498" r:id="rId45"/>
    <p:sldId id="499" r:id="rId46"/>
    <p:sldId id="500" r:id="rId47"/>
    <p:sldId id="501" r:id="rId48"/>
    <p:sldId id="502" r:id="rId49"/>
    <p:sldId id="468" r:id="rId50"/>
    <p:sldId id="469" r:id="rId51"/>
    <p:sldId id="492" r:id="rId52"/>
    <p:sldId id="482" r:id="rId53"/>
    <p:sldId id="484" r:id="rId54"/>
    <p:sldId id="483" r:id="rId55"/>
    <p:sldId id="486" r:id="rId56"/>
    <p:sldId id="485" r:id="rId57"/>
    <p:sldId id="491" r:id="rId58"/>
    <p:sldId id="470" r:id="rId59"/>
    <p:sldId id="471" r:id="rId60"/>
    <p:sldId id="493" r:id="rId61"/>
    <p:sldId id="472" r:id="rId62"/>
    <p:sldId id="495" r:id="rId63"/>
    <p:sldId id="473" r:id="rId64"/>
    <p:sldId id="497" r:id="rId65"/>
    <p:sldId id="496" r:id="rId66"/>
    <p:sldId id="474" r:id="rId67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FFE"/>
    <a:srgbClr val="0080FF"/>
    <a:srgbClr val="000000"/>
    <a:srgbClr val="AEDA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D083AE6-46FA-4A59-8FB0-9F97EB10719F}" styleName="浅色样式 3 - 强调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132"/>
    <p:restoredTop sz="50000" autoAdjust="0"/>
  </p:normalViewPr>
  <p:slideViewPr>
    <p:cSldViewPr snapToGrid="0" snapToObjects="1">
      <p:cViewPr>
        <p:scale>
          <a:sx n="68" d="100"/>
          <a:sy n="68" d="100"/>
        </p:scale>
        <p:origin x="2360" y="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notesMaster" Target="notesMasters/notesMaster1.xml"/><Relationship Id="rId69" Type="http://schemas.openxmlformats.org/officeDocument/2006/relationships/presProps" Target="presProp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viewProps" Target="viewProps.xml"/><Relationship Id="rId71" Type="http://schemas.openxmlformats.org/officeDocument/2006/relationships/theme" Target="theme/theme1.xml"/><Relationship Id="rId72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1F205E-831A-E54F-A049-F1EEDA2CD3A2}" type="datetimeFigureOut">
              <a:rPr kumimoji="1" lang="zh-CN" altLang="en-US" smtClean="0"/>
              <a:t>16/9/30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D3E386-79BB-5444-866E-E03ABADB8B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85514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D3E386-79BB-5444-866E-E03ABADB8B2F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0751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21E45F-CF3E-E240-B930-53178E4CD386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43108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微软雅黑"/>
                <a:ea typeface="微软雅黑"/>
                <a:cs typeface="微软雅黑"/>
              </a:defRPr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fld id="{C835BB53-2BF5-C745-A0E3-3E773430534C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9032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3648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0593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fld id="{C835BB53-2BF5-C745-A0E3-3E773430534C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9395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41515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52054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35230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87898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8975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1680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zh-CN" altLang="en-US" smtClean="0"/>
              <a:t>将图片拖动到占位符，或单击添加图标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9710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3835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 smtClean="0"/>
              <a:t>单击此处编辑母版标题样式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81358"/>
            <a:ext cx="8229600" cy="53988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kumimoji="1" lang="zh-CN" altLang="en-US" dirty="0" smtClean="0"/>
              <a:t>单击此处编辑母版文本样式</a:t>
            </a:r>
          </a:p>
          <a:p>
            <a:pPr lvl="1"/>
            <a:r>
              <a:rPr kumimoji="1" lang="zh-CN" altLang="en-US" dirty="0" smtClean="0"/>
              <a:t>二级</a:t>
            </a:r>
          </a:p>
          <a:p>
            <a:pPr lvl="2"/>
            <a:r>
              <a:rPr kumimoji="1" lang="zh-CN" altLang="en-US" dirty="0" smtClean="0"/>
              <a:t>三级</a:t>
            </a:r>
          </a:p>
          <a:p>
            <a:pPr lvl="3"/>
            <a:r>
              <a:rPr kumimoji="1" lang="zh-CN" altLang="en-US" dirty="0" smtClean="0"/>
              <a:t>四级</a:t>
            </a:r>
          </a:p>
          <a:p>
            <a:pPr lvl="4"/>
            <a:r>
              <a:rPr kumimoji="1" lang="zh-CN" altLang="en-US" dirty="0" smtClean="0"/>
              <a:t>五级</a:t>
            </a:r>
            <a:endParaRPr kumimoji="1"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微软雅黑"/>
                <a:cs typeface="Arial Black"/>
              </a:defRPr>
            </a:lvl1pPr>
          </a:lstStyle>
          <a:p>
            <a:fld id="{C835BB53-2BF5-C745-A0E3-3E773430534C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sp>
        <p:nvSpPr>
          <p:cNvPr id="9" name="日期占位符 8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EA379-993E-574B-AC78-555753883A10}" type="datetimeFigureOut">
              <a:rPr kumimoji="1" lang="zh-CN" altLang="en-US" smtClean="0"/>
              <a:t>16/9/30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4572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3366FF"/>
          </a:solidFill>
          <a:latin typeface="微软雅黑"/>
          <a:ea typeface="微软雅黑"/>
          <a:cs typeface="微软雅黑"/>
        </a:defRPr>
      </a:lvl1pPr>
    </p:titleStyle>
    <p:bodyStyle>
      <a:lvl1pPr marL="342900" indent="-342900" algn="l" defTabSz="457200" rtl="0" eaLnBrk="1" latinLnBrk="0" hangingPunct="1">
        <a:lnSpc>
          <a:spcPct val="120000"/>
        </a:lnSpc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微软雅黑"/>
          <a:ea typeface="微软雅黑"/>
          <a:cs typeface="微软雅黑"/>
        </a:defRPr>
      </a:lvl1pPr>
      <a:lvl2pPr marL="742950" indent="-285750" algn="l" defTabSz="457200" rtl="0" eaLnBrk="1" latinLnBrk="0" hangingPunct="1">
        <a:lnSpc>
          <a:spcPct val="120000"/>
        </a:lnSpc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微软雅黑"/>
          <a:ea typeface="微软雅黑"/>
          <a:cs typeface="微软雅黑"/>
        </a:defRPr>
      </a:lvl2pPr>
      <a:lvl3pPr marL="1143000" indent="-228600" algn="l" defTabSz="457200" rtl="0" eaLnBrk="1" latinLnBrk="0" hangingPunct="1">
        <a:lnSpc>
          <a:spcPct val="120000"/>
        </a:lnSpc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微软雅黑"/>
          <a:ea typeface="微软雅黑"/>
          <a:cs typeface="微软雅黑"/>
        </a:defRPr>
      </a:lvl3pPr>
      <a:lvl4pPr marL="1600200" indent="-228600" algn="l" defTabSz="457200" rtl="0" eaLnBrk="1" latinLnBrk="0" hangingPunct="1">
        <a:lnSpc>
          <a:spcPct val="120000"/>
        </a:lnSpc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微软雅黑"/>
          <a:ea typeface="微软雅黑"/>
          <a:cs typeface="微软雅黑"/>
        </a:defRPr>
      </a:lvl4pPr>
      <a:lvl5pPr marL="2057400" indent="-228600" algn="l" defTabSz="457200" rtl="0" eaLnBrk="1" latinLnBrk="0" hangingPunct="1">
        <a:lnSpc>
          <a:spcPct val="120000"/>
        </a:lnSpc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微软雅黑"/>
          <a:ea typeface="微软雅黑"/>
          <a:cs typeface="微软雅黑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nnic.cn/gjymaqzx/aqzxwxbz/201501/W020150126452074581246.pdf" TargetMode="Externa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842023" y="276013"/>
            <a:ext cx="6362074" cy="1470025"/>
          </a:xfrm>
        </p:spPr>
        <p:txBody>
          <a:bodyPr>
            <a:noAutofit/>
          </a:bodyPr>
          <a:lstStyle/>
          <a:p>
            <a:pPr algn="ctr"/>
            <a:r>
              <a:rPr kumimoji="1" lang="zh-CN" altLang="en-US" sz="2800" dirty="0" smtClean="0">
                <a:latin typeface="+mj-lt"/>
              </a:rPr>
              <a:t>网络与信息安全</a:t>
            </a:r>
            <a:endParaRPr kumimoji="1" lang="zh-CN" altLang="en-US" sz="2800" dirty="0">
              <a:latin typeface="+mj-lt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90550" y="2017643"/>
            <a:ext cx="7924800" cy="1752600"/>
          </a:xfrm>
        </p:spPr>
        <p:txBody>
          <a:bodyPr>
            <a:noAutofit/>
          </a:bodyPr>
          <a:lstStyle/>
          <a:p>
            <a:r>
              <a:rPr kumimoji="1" lang="en-US" altLang="zh-CN" sz="4800" dirty="0" smtClean="0">
                <a:solidFill>
                  <a:srgbClr val="3366FF"/>
                </a:solidFill>
              </a:rPr>
              <a:t> </a:t>
            </a:r>
            <a:r>
              <a:rPr kumimoji="1" lang="zh-CN" altLang="en-US" sz="4800" dirty="0" smtClean="0">
                <a:solidFill>
                  <a:srgbClr val="3366FF"/>
                </a:solidFill>
              </a:rPr>
              <a:t>关键互联网基础设施安全</a:t>
            </a:r>
          </a:p>
          <a:p>
            <a:r>
              <a:rPr kumimoji="1" lang="en-US" altLang="zh-CN" sz="4800" dirty="0" smtClean="0">
                <a:solidFill>
                  <a:srgbClr val="3366FF"/>
                </a:solidFill>
              </a:rPr>
              <a:t>BGP</a:t>
            </a:r>
            <a:r>
              <a:rPr kumimoji="1" lang="zh-CN" altLang="en-US" sz="4800" dirty="0" smtClean="0">
                <a:solidFill>
                  <a:srgbClr val="3366FF"/>
                </a:solidFill>
              </a:rPr>
              <a:t>安全</a:t>
            </a:r>
            <a:endParaRPr kumimoji="1" lang="en-US" altLang="zh-CN" sz="4800" dirty="0" smtClean="0">
              <a:solidFill>
                <a:srgbClr val="3366FF"/>
              </a:solidFill>
            </a:endParaRPr>
          </a:p>
          <a:p>
            <a:endParaRPr kumimoji="1" lang="en-US" altLang="zh-CN" sz="1800" dirty="0" smtClean="0">
              <a:solidFill>
                <a:srgbClr val="3366FF"/>
              </a:solidFill>
            </a:endParaRPr>
          </a:p>
          <a:p>
            <a:pPr algn="r"/>
            <a:r>
              <a:rPr kumimoji="1" lang="zh-CN" altLang="en-US" sz="1800" dirty="0" smtClean="0">
                <a:solidFill>
                  <a:srgbClr val="3366FF"/>
                </a:solidFill>
              </a:rPr>
              <a:t>张宇 副教授</a:t>
            </a:r>
            <a:endParaRPr kumimoji="1" lang="en-US" altLang="zh-CN" sz="1800" dirty="0" smtClean="0">
              <a:solidFill>
                <a:srgbClr val="3366FF"/>
              </a:solidFill>
            </a:endParaRPr>
          </a:p>
          <a:p>
            <a:pPr algn="r"/>
            <a:r>
              <a:rPr kumimoji="1" lang="zh-CN" altLang="en-US" sz="1800" dirty="0" smtClean="0">
                <a:solidFill>
                  <a:srgbClr val="3366FF"/>
                </a:solidFill>
              </a:rPr>
              <a:t>网络与信息安全实验室</a:t>
            </a:r>
            <a:endParaRPr kumimoji="1" lang="en-US" altLang="zh-CN" sz="1800" dirty="0" smtClean="0">
              <a:solidFill>
                <a:srgbClr val="3366FF"/>
              </a:solidFill>
            </a:endParaRPr>
          </a:p>
          <a:p>
            <a:pPr algn="r"/>
            <a:r>
              <a:rPr kumimoji="1" lang="zh-CN" altLang="en-US" sz="1800" dirty="0" smtClean="0">
                <a:solidFill>
                  <a:srgbClr val="3366FF"/>
                </a:solidFill>
              </a:rPr>
              <a:t> 哈尔滨工业大学</a:t>
            </a:r>
            <a:endParaRPr kumimoji="1" lang="en-US" altLang="zh-CN" sz="1800" dirty="0" smtClean="0">
              <a:solidFill>
                <a:srgbClr val="3366FF"/>
              </a:solidFill>
            </a:endParaRPr>
          </a:p>
          <a:p>
            <a:pPr algn="r"/>
            <a:r>
              <a:rPr kumimoji="1" lang="en-US" altLang="zh-CN" sz="2800" dirty="0" err="1" smtClean="0">
                <a:solidFill>
                  <a:srgbClr val="3366FF"/>
                </a:solidFill>
              </a:rPr>
              <a:t>yuzhang@hit.edu.cn</a:t>
            </a:r>
            <a:endParaRPr kumimoji="1" lang="zh-CN" altLang="en-US" sz="2800" dirty="0">
              <a:solidFill>
                <a:srgbClr val="3366FF"/>
              </a:solidFill>
            </a:endParaRPr>
          </a:p>
        </p:txBody>
      </p:sp>
      <p:sp>
        <p:nvSpPr>
          <p:cNvPr id="4" name="Freeform 73"/>
          <p:cNvSpPr>
            <a:spLocks noEditPoints="1"/>
          </p:cNvSpPr>
          <p:nvPr/>
        </p:nvSpPr>
        <p:spPr bwMode="auto">
          <a:xfrm>
            <a:off x="2128534" y="661621"/>
            <a:ext cx="699934" cy="675868"/>
          </a:xfrm>
          <a:custGeom>
            <a:avLst/>
            <a:gdLst>
              <a:gd name="T0" fmla="*/ 1799 w 2278"/>
              <a:gd name="T1" fmla="*/ 879 h 2201"/>
              <a:gd name="T2" fmla="*/ 1711 w 2278"/>
              <a:gd name="T3" fmla="*/ 335 h 2201"/>
              <a:gd name="T4" fmla="*/ 1363 w 2278"/>
              <a:gd name="T5" fmla="*/ 315 h 2201"/>
              <a:gd name="T6" fmla="*/ 1068 w 2278"/>
              <a:gd name="T7" fmla="*/ 0 h 2201"/>
              <a:gd name="T8" fmla="*/ 810 w 2278"/>
              <a:gd name="T9" fmla="*/ 412 h 2201"/>
              <a:gd name="T10" fmla="*/ 408 w 2278"/>
              <a:gd name="T11" fmla="*/ 325 h 2201"/>
              <a:gd name="T12" fmla="*/ 246 w 2278"/>
              <a:gd name="T13" fmla="*/ 841 h 2201"/>
              <a:gd name="T14" fmla="*/ 0 w 2278"/>
              <a:gd name="T15" fmla="*/ 1138 h 2201"/>
              <a:gd name="T16" fmla="*/ 338 w 2278"/>
              <a:gd name="T17" fmla="*/ 1396 h 2201"/>
              <a:gd name="T18" fmla="*/ 166 w 2278"/>
              <a:gd name="T19" fmla="*/ 1885 h 2201"/>
              <a:gd name="T20" fmla="*/ 769 w 2278"/>
              <a:gd name="T21" fmla="*/ 1966 h 2201"/>
              <a:gd name="T22" fmla="*/ 1053 w 2278"/>
              <a:gd name="T23" fmla="*/ 2200 h 2201"/>
              <a:gd name="T24" fmla="*/ 1081 w 2278"/>
              <a:gd name="T25" fmla="*/ 2201 h 2201"/>
              <a:gd name="T26" fmla="*/ 1184 w 2278"/>
              <a:gd name="T27" fmla="*/ 1949 h 2201"/>
              <a:gd name="T28" fmla="*/ 1666 w 2278"/>
              <a:gd name="T29" fmla="*/ 1872 h 2201"/>
              <a:gd name="T30" fmla="*/ 1874 w 2278"/>
              <a:gd name="T31" fmla="*/ 1743 h 2201"/>
              <a:gd name="T32" fmla="*/ 2060 w 2278"/>
              <a:gd name="T33" fmla="*/ 1273 h 2201"/>
              <a:gd name="T34" fmla="*/ 1940 w 2278"/>
              <a:gd name="T35" fmla="*/ 1369 h 2201"/>
              <a:gd name="T36" fmla="*/ 1385 w 2278"/>
              <a:gd name="T37" fmla="*/ 1279 h 2201"/>
              <a:gd name="T38" fmla="*/ 1837 w 2278"/>
              <a:gd name="T39" fmla="*/ 1733 h 2201"/>
              <a:gd name="T40" fmla="*/ 1302 w 2278"/>
              <a:gd name="T41" fmla="*/ 1393 h 2201"/>
              <a:gd name="T42" fmla="*/ 1433 w 2278"/>
              <a:gd name="T43" fmla="*/ 1759 h 2201"/>
              <a:gd name="T44" fmla="*/ 1193 w 2278"/>
              <a:gd name="T45" fmla="*/ 1461 h 2201"/>
              <a:gd name="T46" fmla="*/ 1156 w 2278"/>
              <a:gd name="T47" fmla="*/ 1924 h 2201"/>
              <a:gd name="T48" fmla="*/ 1053 w 2278"/>
              <a:gd name="T49" fmla="*/ 1484 h 2201"/>
              <a:gd name="T50" fmla="*/ 878 w 2278"/>
              <a:gd name="T51" fmla="*/ 1857 h 2201"/>
              <a:gd name="T52" fmla="*/ 804 w 2278"/>
              <a:gd name="T53" fmla="*/ 1753 h 2201"/>
              <a:gd name="T54" fmla="*/ 438 w 2278"/>
              <a:gd name="T55" fmla="*/ 1789 h 2201"/>
              <a:gd name="T56" fmla="*/ 369 w 2278"/>
              <a:gd name="T57" fmla="*/ 1741 h 2201"/>
              <a:gd name="T58" fmla="*/ 551 w 2278"/>
              <a:gd name="T59" fmla="*/ 1362 h 2201"/>
              <a:gd name="T60" fmla="*/ 447 w 2278"/>
              <a:gd name="T61" fmla="*/ 1287 h 2201"/>
              <a:gd name="T62" fmla="*/ 723 w 2278"/>
              <a:gd name="T63" fmla="*/ 1153 h 2201"/>
              <a:gd name="T64" fmla="*/ 253 w 2278"/>
              <a:gd name="T65" fmla="*/ 1023 h 2201"/>
              <a:gd name="T66" fmla="*/ 745 w 2278"/>
              <a:gd name="T67" fmla="*/ 1014 h 2201"/>
              <a:gd name="T68" fmla="*/ 386 w 2278"/>
              <a:gd name="T69" fmla="*/ 736 h 2201"/>
              <a:gd name="T70" fmla="*/ 813 w 2278"/>
              <a:gd name="T71" fmla="*/ 904 h 2201"/>
              <a:gd name="T72" fmla="*/ 701 w 2278"/>
              <a:gd name="T73" fmla="*/ 530 h 2201"/>
              <a:gd name="T74" fmla="*/ 944 w 2278"/>
              <a:gd name="T75" fmla="*/ 815 h 2201"/>
              <a:gd name="T76" fmla="*/ 996 w 2278"/>
              <a:gd name="T77" fmla="*/ 287 h 2201"/>
              <a:gd name="T78" fmla="*/ 1083 w 2278"/>
              <a:gd name="T79" fmla="*/ 792 h 2201"/>
              <a:gd name="T80" fmla="*/ 1253 w 2278"/>
              <a:gd name="T81" fmla="*/ 424 h 2201"/>
              <a:gd name="T82" fmla="*/ 1331 w 2278"/>
              <a:gd name="T83" fmla="*/ 529 h 2201"/>
              <a:gd name="T84" fmla="*/ 1558 w 2278"/>
              <a:gd name="T85" fmla="*/ 488 h 2201"/>
              <a:gd name="T86" fmla="*/ 1618 w 2278"/>
              <a:gd name="T87" fmla="*/ 610 h 2201"/>
              <a:gd name="T88" fmla="*/ 1586 w 2278"/>
              <a:gd name="T89" fmla="*/ 914 h 2201"/>
              <a:gd name="T90" fmla="*/ 1690 w 2278"/>
              <a:gd name="T91" fmla="*/ 989 h 2201"/>
              <a:gd name="T92" fmla="*/ 1414 w 2278"/>
              <a:gd name="T93" fmla="*/ 1123 h 2201"/>
              <a:gd name="T94" fmla="*/ 2028 w 2278"/>
              <a:gd name="T95" fmla="*/ 1253 h 2201"/>
              <a:gd name="T96" fmla="*/ 1292 w 2278"/>
              <a:gd name="T97" fmla="*/ 936 h 2201"/>
              <a:gd name="T98" fmla="*/ 1083 w 2278"/>
              <a:gd name="T99" fmla="*/ 837 h 2201"/>
              <a:gd name="T100" fmla="*/ 945 w 2278"/>
              <a:gd name="T101" fmla="*/ 863 h 2201"/>
              <a:gd name="T102" fmla="*/ 787 w 2278"/>
              <a:gd name="T103" fmla="*/ 1031 h 2201"/>
              <a:gd name="T104" fmla="*/ 787 w 2278"/>
              <a:gd name="T105" fmla="*/ 1245 h 2201"/>
              <a:gd name="T106" fmla="*/ 945 w 2278"/>
              <a:gd name="T107" fmla="*/ 1412 h 2201"/>
              <a:gd name="T108" fmla="*/ 1083 w 2278"/>
              <a:gd name="T109" fmla="*/ 1439 h 2201"/>
              <a:gd name="T110" fmla="*/ 1292 w 2278"/>
              <a:gd name="T111" fmla="*/ 1340 h 2201"/>
              <a:gd name="T112" fmla="*/ 1370 w 2278"/>
              <a:gd name="T113" fmla="*/ 1138 h 2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278" h="2201">
                <a:moveTo>
                  <a:pt x="2125" y="983"/>
                </a:moveTo>
                <a:cubicBezTo>
                  <a:pt x="2074" y="983"/>
                  <a:pt x="2030" y="1007"/>
                  <a:pt x="2002" y="1045"/>
                </a:cubicBezTo>
                <a:cubicBezTo>
                  <a:pt x="1787" y="929"/>
                  <a:pt x="1787" y="929"/>
                  <a:pt x="1787" y="929"/>
                </a:cubicBezTo>
                <a:cubicBezTo>
                  <a:pt x="1795" y="914"/>
                  <a:pt x="1799" y="897"/>
                  <a:pt x="1799" y="879"/>
                </a:cubicBezTo>
                <a:cubicBezTo>
                  <a:pt x="1799" y="828"/>
                  <a:pt x="1764" y="785"/>
                  <a:pt x="1715" y="773"/>
                </a:cubicBezTo>
                <a:cubicBezTo>
                  <a:pt x="1729" y="640"/>
                  <a:pt x="1729" y="640"/>
                  <a:pt x="1729" y="640"/>
                </a:cubicBezTo>
                <a:cubicBezTo>
                  <a:pt x="1805" y="630"/>
                  <a:pt x="1863" y="566"/>
                  <a:pt x="1863" y="488"/>
                </a:cubicBezTo>
                <a:cubicBezTo>
                  <a:pt x="1863" y="404"/>
                  <a:pt x="1795" y="335"/>
                  <a:pt x="1711" y="335"/>
                </a:cubicBezTo>
                <a:cubicBezTo>
                  <a:pt x="1645" y="335"/>
                  <a:pt x="1589" y="377"/>
                  <a:pt x="1567" y="435"/>
                </a:cubicBezTo>
                <a:cubicBezTo>
                  <a:pt x="1472" y="427"/>
                  <a:pt x="1472" y="427"/>
                  <a:pt x="1472" y="427"/>
                </a:cubicBezTo>
                <a:cubicBezTo>
                  <a:pt x="1472" y="426"/>
                  <a:pt x="1472" y="425"/>
                  <a:pt x="1472" y="424"/>
                </a:cubicBezTo>
                <a:cubicBezTo>
                  <a:pt x="1472" y="364"/>
                  <a:pt x="1423" y="315"/>
                  <a:pt x="1363" y="315"/>
                </a:cubicBezTo>
                <a:cubicBezTo>
                  <a:pt x="1334" y="315"/>
                  <a:pt x="1309" y="326"/>
                  <a:pt x="1289" y="343"/>
                </a:cubicBezTo>
                <a:cubicBezTo>
                  <a:pt x="1187" y="250"/>
                  <a:pt x="1187" y="250"/>
                  <a:pt x="1187" y="250"/>
                </a:cubicBezTo>
                <a:cubicBezTo>
                  <a:pt x="1208" y="223"/>
                  <a:pt x="1221" y="190"/>
                  <a:pt x="1221" y="153"/>
                </a:cubicBezTo>
                <a:cubicBezTo>
                  <a:pt x="1221" y="69"/>
                  <a:pt x="1153" y="0"/>
                  <a:pt x="1068" y="0"/>
                </a:cubicBezTo>
                <a:cubicBezTo>
                  <a:pt x="984" y="0"/>
                  <a:pt x="916" y="69"/>
                  <a:pt x="916" y="153"/>
                </a:cubicBezTo>
                <a:cubicBezTo>
                  <a:pt x="916" y="197"/>
                  <a:pt x="935" y="237"/>
                  <a:pt x="965" y="265"/>
                </a:cubicBezTo>
                <a:cubicBezTo>
                  <a:pt x="856" y="422"/>
                  <a:pt x="856" y="422"/>
                  <a:pt x="856" y="422"/>
                </a:cubicBezTo>
                <a:cubicBezTo>
                  <a:pt x="842" y="416"/>
                  <a:pt x="827" y="412"/>
                  <a:pt x="810" y="412"/>
                </a:cubicBezTo>
                <a:cubicBezTo>
                  <a:pt x="760" y="412"/>
                  <a:pt x="717" y="446"/>
                  <a:pt x="705" y="493"/>
                </a:cubicBezTo>
                <a:cubicBezTo>
                  <a:pt x="561" y="480"/>
                  <a:pt x="561" y="480"/>
                  <a:pt x="561" y="480"/>
                </a:cubicBezTo>
                <a:cubicBezTo>
                  <a:pt x="561" y="480"/>
                  <a:pt x="561" y="479"/>
                  <a:pt x="561" y="478"/>
                </a:cubicBezTo>
                <a:cubicBezTo>
                  <a:pt x="561" y="394"/>
                  <a:pt x="493" y="325"/>
                  <a:pt x="408" y="325"/>
                </a:cubicBezTo>
                <a:cubicBezTo>
                  <a:pt x="324" y="325"/>
                  <a:pt x="256" y="394"/>
                  <a:pt x="256" y="478"/>
                </a:cubicBezTo>
                <a:cubicBezTo>
                  <a:pt x="256" y="546"/>
                  <a:pt x="300" y="603"/>
                  <a:pt x="362" y="623"/>
                </a:cubicBezTo>
                <a:cubicBezTo>
                  <a:pt x="348" y="732"/>
                  <a:pt x="348" y="732"/>
                  <a:pt x="348" y="732"/>
                </a:cubicBezTo>
                <a:cubicBezTo>
                  <a:pt x="291" y="736"/>
                  <a:pt x="246" y="783"/>
                  <a:pt x="246" y="841"/>
                </a:cubicBezTo>
                <a:cubicBezTo>
                  <a:pt x="246" y="873"/>
                  <a:pt x="259" y="901"/>
                  <a:pt x="281" y="921"/>
                </a:cubicBezTo>
                <a:cubicBezTo>
                  <a:pt x="221" y="1002"/>
                  <a:pt x="221" y="1002"/>
                  <a:pt x="221" y="1002"/>
                </a:cubicBezTo>
                <a:cubicBezTo>
                  <a:pt x="201" y="991"/>
                  <a:pt x="177" y="985"/>
                  <a:pt x="153" y="985"/>
                </a:cubicBezTo>
                <a:cubicBezTo>
                  <a:pt x="68" y="985"/>
                  <a:pt x="0" y="1054"/>
                  <a:pt x="0" y="1138"/>
                </a:cubicBezTo>
                <a:cubicBezTo>
                  <a:pt x="0" y="1222"/>
                  <a:pt x="68" y="1291"/>
                  <a:pt x="153" y="1291"/>
                </a:cubicBezTo>
                <a:cubicBezTo>
                  <a:pt x="190" y="1291"/>
                  <a:pt x="225" y="1277"/>
                  <a:pt x="251" y="1254"/>
                </a:cubicBezTo>
                <a:cubicBezTo>
                  <a:pt x="354" y="1339"/>
                  <a:pt x="354" y="1339"/>
                  <a:pt x="354" y="1339"/>
                </a:cubicBezTo>
                <a:cubicBezTo>
                  <a:pt x="344" y="1356"/>
                  <a:pt x="338" y="1375"/>
                  <a:pt x="338" y="1396"/>
                </a:cubicBezTo>
                <a:cubicBezTo>
                  <a:pt x="338" y="1436"/>
                  <a:pt x="359" y="1471"/>
                  <a:pt x="392" y="1490"/>
                </a:cubicBezTo>
                <a:cubicBezTo>
                  <a:pt x="332" y="1733"/>
                  <a:pt x="332" y="1733"/>
                  <a:pt x="332" y="1733"/>
                </a:cubicBezTo>
                <a:cubicBezTo>
                  <a:pt x="328" y="1732"/>
                  <a:pt x="323" y="1732"/>
                  <a:pt x="319" y="1732"/>
                </a:cubicBezTo>
                <a:cubicBezTo>
                  <a:pt x="235" y="1732"/>
                  <a:pt x="166" y="1800"/>
                  <a:pt x="166" y="1885"/>
                </a:cubicBezTo>
                <a:cubicBezTo>
                  <a:pt x="166" y="1969"/>
                  <a:pt x="235" y="2038"/>
                  <a:pt x="319" y="2038"/>
                </a:cubicBezTo>
                <a:cubicBezTo>
                  <a:pt x="399" y="2038"/>
                  <a:pt x="464" y="1977"/>
                  <a:pt x="471" y="1899"/>
                </a:cubicBezTo>
                <a:cubicBezTo>
                  <a:pt x="664" y="1884"/>
                  <a:pt x="664" y="1884"/>
                  <a:pt x="664" y="1884"/>
                </a:cubicBezTo>
                <a:cubicBezTo>
                  <a:pt x="676" y="1931"/>
                  <a:pt x="718" y="1966"/>
                  <a:pt x="769" y="1966"/>
                </a:cubicBezTo>
                <a:cubicBezTo>
                  <a:pt x="802" y="1966"/>
                  <a:pt x="832" y="1951"/>
                  <a:pt x="852" y="1928"/>
                </a:cubicBezTo>
                <a:cubicBezTo>
                  <a:pt x="931" y="1982"/>
                  <a:pt x="931" y="1982"/>
                  <a:pt x="931" y="1982"/>
                </a:cubicBezTo>
                <a:cubicBezTo>
                  <a:pt x="921" y="2002"/>
                  <a:pt x="916" y="2024"/>
                  <a:pt x="916" y="2049"/>
                </a:cubicBezTo>
                <a:cubicBezTo>
                  <a:pt x="916" y="2128"/>
                  <a:pt x="976" y="2193"/>
                  <a:pt x="1053" y="2200"/>
                </a:cubicBezTo>
                <a:cubicBezTo>
                  <a:pt x="1053" y="2201"/>
                  <a:pt x="1053" y="2201"/>
                  <a:pt x="1053" y="2201"/>
                </a:cubicBezTo>
                <a:cubicBezTo>
                  <a:pt x="1056" y="2201"/>
                  <a:pt x="1056" y="2201"/>
                  <a:pt x="1056" y="2201"/>
                </a:cubicBezTo>
                <a:cubicBezTo>
                  <a:pt x="1060" y="2201"/>
                  <a:pt x="1064" y="2201"/>
                  <a:pt x="1068" y="2201"/>
                </a:cubicBezTo>
                <a:cubicBezTo>
                  <a:pt x="1073" y="2201"/>
                  <a:pt x="1077" y="2201"/>
                  <a:pt x="1081" y="2201"/>
                </a:cubicBezTo>
                <a:cubicBezTo>
                  <a:pt x="1083" y="2201"/>
                  <a:pt x="1083" y="2201"/>
                  <a:pt x="1083" y="2201"/>
                </a:cubicBezTo>
                <a:cubicBezTo>
                  <a:pt x="1083" y="2201"/>
                  <a:pt x="1083" y="2201"/>
                  <a:pt x="1083" y="2201"/>
                </a:cubicBezTo>
                <a:cubicBezTo>
                  <a:pt x="1161" y="2193"/>
                  <a:pt x="1221" y="2128"/>
                  <a:pt x="1221" y="2049"/>
                </a:cubicBezTo>
                <a:cubicBezTo>
                  <a:pt x="1221" y="2011"/>
                  <a:pt x="1207" y="1976"/>
                  <a:pt x="1184" y="1949"/>
                </a:cubicBezTo>
                <a:cubicBezTo>
                  <a:pt x="1268" y="1853"/>
                  <a:pt x="1268" y="1853"/>
                  <a:pt x="1268" y="1853"/>
                </a:cubicBezTo>
                <a:cubicBezTo>
                  <a:pt x="1285" y="1863"/>
                  <a:pt x="1304" y="1869"/>
                  <a:pt x="1324" y="1869"/>
                </a:cubicBezTo>
                <a:cubicBezTo>
                  <a:pt x="1364" y="1869"/>
                  <a:pt x="1399" y="1847"/>
                  <a:pt x="1418" y="1815"/>
                </a:cubicBezTo>
                <a:cubicBezTo>
                  <a:pt x="1666" y="1872"/>
                  <a:pt x="1666" y="1872"/>
                  <a:pt x="1666" y="1872"/>
                </a:cubicBezTo>
                <a:cubicBezTo>
                  <a:pt x="1665" y="1876"/>
                  <a:pt x="1665" y="1880"/>
                  <a:pt x="1665" y="1885"/>
                </a:cubicBezTo>
                <a:cubicBezTo>
                  <a:pt x="1665" y="1969"/>
                  <a:pt x="1734" y="2038"/>
                  <a:pt x="1818" y="2038"/>
                </a:cubicBezTo>
                <a:cubicBezTo>
                  <a:pt x="1902" y="2038"/>
                  <a:pt x="1971" y="1969"/>
                  <a:pt x="1971" y="1885"/>
                </a:cubicBezTo>
                <a:cubicBezTo>
                  <a:pt x="1971" y="1820"/>
                  <a:pt x="1931" y="1765"/>
                  <a:pt x="1874" y="1743"/>
                </a:cubicBezTo>
                <a:cubicBezTo>
                  <a:pt x="1893" y="1572"/>
                  <a:pt x="1893" y="1572"/>
                  <a:pt x="1893" y="1572"/>
                </a:cubicBezTo>
                <a:cubicBezTo>
                  <a:pt x="1949" y="1567"/>
                  <a:pt x="1994" y="1520"/>
                  <a:pt x="1994" y="1463"/>
                </a:cubicBezTo>
                <a:cubicBezTo>
                  <a:pt x="1994" y="1436"/>
                  <a:pt x="1984" y="1412"/>
                  <a:pt x="1969" y="1393"/>
                </a:cubicBezTo>
                <a:cubicBezTo>
                  <a:pt x="2060" y="1273"/>
                  <a:pt x="2060" y="1273"/>
                  <a:pt x="2060" y="1273"/>
                </a:cubicBezTo>
                <a:cubicBezTo>
                  <a:pt x="2080" y="1283"/>
                  <a:pt x="2102" y="1288"/>
                  <a:pt x="2125" y="1288"/>
                </a:cubicBezTo>
                <a:cubicBezTo>
                  <a:pt x="2209" y="1288"/>
                  <a:pt x="2278" y="1220"/>
                  <a:pt x="2278" y="1135"/>
                </a:cubicBezTo>
                <a:cubicBezTo>
                  <a:pt x="2278" y="1051"/>
                  <a:pt x="2209" y="983"/>
                  <a:pt x="2125" y="983"/>
                </a:cubicBezTo>
                <a:close/>
                <a:moveTo>
                  <a:pt x="1940" y="1369"/>
                </a:moveTo>
                <a:cubicBezTo>
                  <a:pt x="1924" y="1359"/>
                  <a:pt x="1905" y="1353"/>
                  <a:pt x="1884" y="1353"/>
                </a:cubicBezTo>
                <a:cubicBezTo>
                  <a:pt x="1838" y="1353"/>
                  <a:pt x="1798" y="1383"/>
                  <a:pt x="1782" y="1424"/>
                </a:cubicBezTo>
                <a:cubicBezTo>
                  <a:pt x="1392" y="1262"/>
                  <a:pt x="1392" y="1262"/>
                  <a:pt x="1392" y="1262"/>
                </a:cubicBezTo>
                <a:cubicBezTo>
                  <a:pt x="1390" y="1268"/>
                  <a:pt x="1387" y="1273"/>
                  <a:pt x="1385" y="1279"/>
                </a:cubicBezTo>
                <a:cubicBezTo>
                  <a:pt x="1777" y="1441"/>
                  <a:pt x="1777" y="1441"/>
                  <a:pt x="1777" y="1441"/>
                </a:cubicBezTo>
                <a:cubicBezTo>
                  <a:pt x="1776" y="1448"/>
                  <a:pt x="1775" y="1455"/>
                  <a:pt x="1775" y="1463"/>
                </a:cubicBezTo>
                <a:cubicBezTo>
                  <a:pt x="1775" y="1513"/>
                  <a:pt x="1809" y="1555"/>
                  <a:pt x="1855" y="1568"/>
                </a:cubicBezTo>
                <a:cubicBezTo>
                  <a:pt x="1837" y="1733"/>
                  <a:pt x="1837" y="1733"/>
                  <a:pt x="1837" y="1733"/>
                </a:cubicBezTo>
                <a:cubicBezTo>
                  <a:pt x="1831" y="1733"/>
                  <a:pt x="1825" y="1732"/>
                  <a:pt x="1818" y="1732"/>
                </a:cubicBezTo>
                <a:cubicBezTo>
                  <a:pt x="1781" y="1732"/>
                  <a:pt x="1746" y="1746"/>
                  <a:pt x="1720" y="1768"/>
                </a:cubicBezTo>
                <a:cubicBezTo>
                  <a:pt x="1324" y="1372"/>
                  <a:pt x="1324" y="1372"/>
                  <a:pt x="1324" y="1372"/>
                </a:cubicBezTo>
                <a:cubicBezTo>
                  <a:pt x="1317" y="1379"/>
                  <a:pt x="1310" y="1386"/>
                  <a:pt x="1302" y="1393"/>
                </a:cubicBezTo>
                <a:cubicBezTo>
                  <a:pt x="1699" y="1789"/>
                  <a:pt x="1699" y="1789"/>
                  <a:pt x="1699" y="1789"/>
                </a:cubicBezTo>
                <a:cubicBezTo>
                  <a:pt x="1688" y="1803"/>
                  <a:pt x="1679" y="1818"/>
                  <a:pt x="1674" y="1835"/>
                </a:cubicBezTo>
                <a:cubicBezTo>
                  <a:pt x="1432" y="1779"/>
                  <a:pt x="1432" y="1779"/>
                  <a:pt x="1432" y="1779"/>
                </a:cubicBezTo>
                <a:cubicBezTo>
                  <a:pt x="1433" y="1773"/>
                  <a:pt x="1433" y="1766"/>
                  <a:pt x="1433" y="1759"/>
                </a:cubicBezTo>
                <a:cubicBezTo>
                  <a:pt x="1433" y="1699"/>
                  <a:pt x="1385" y="1650"/>
                  <a:pt x="1324" y="1650"/>
                </a:cubicBezTo>
                <a:cubicBezTo>
                  <a:pt x="1313" y="1650"/>
                  <a:pt x="1302" y="1652"/>
                  <a:pt x="1292" y="1655"/>
                </a:cubicBezTo>
                <a:cubicBezTo>
                  <a:pt x="1209" y="1454"/>
                  <a:pt x="1209" y="1454"/>
                  <a:pt x="1209" y="1454"/>
                </a:cubicBezTo>
                <a:cubicBezTo>
                  <a:pt x="1204" y="1457"/>
                  <a:pt x="1198" y="1459"/>
                  <a:pt x="1193" y="1461"/>
                </a:cubicBezTo>
                <a:cubicBezTo>
                  <a:pt x="1276" y="1662"/>
                  <a:pt x="1276" y="1662"/>
                  <a:pt x="1276" y="1662"/>
                </a:cubicBezTo>
                <a:cubicBezTo>
                  <a:pt x="1240" y="1680"/>
                  <a:pt x="1215" y="1717"/>
                  <a:pt x="1215" y="1759"/>
                </a:cubicBezTo>
                <a:cubicBezTo>
                  <a:pt x="1215" y="1786"/>
                  <a:pt x="1224" y="1810"/>
                  <a:pt x="1240" y="1828"/>
                </a:cubicBezTo>
                <a:cubicBezTo>
                  <a:pt x="1156" y="1924"/>
                  <a:pt x="1156" y="1924"/>
                  <a:pt x="1156" y="1924"/>
                </a:cubicBezTo>
                <a:cubicBezTo>
                  <a:pt x="1135" y="1909"/>
                  <a:pt x="1110" y="1899"/>
                  <a:pt x="1083" y="1897"/>
                </a:cubicBezTo>
                <a:cubicBezTo>
                  <a:pt x="1083" y="1484"/>
                  <a:pt x="1083" y="1484"/>
                  <a:pt x="1083" y="1484"/>
                </a:cubicBezTo>
                <a:cubicBezTo>
                  <a:pt x="1078" y="1484"/>
                  <a:pt x="1073" y="1484"/>
                  <a:pt x="1068" y="1484"/>
                </a:cubicBezTo>
                <a:cubicBezTo>
                  <a:pt x="1063" y="1484"/>
                  <a:pt x="1058" y="1484"/>
                  <a:pt x="1053" y="1484"/>
                </a:cubicBezTo>
                <a:cubicBezTo>
                  <a:pt x="1053" y="1897"/>
                  <a:pt x="1053" y="1897"/>
                  <a:pt x="1053" y="1897"/>
                </a:cubicBezTo>
                <a:cubicBezTo>
                  <a:pt x="1013" y="1901"/>
                  <a:pt x="977" y="1920"/>
                  <a:pt x="952" y="1950"/>
                </a:cubicBezTo>
                <a:cubicBezTo>
                  <a:pt x="871" y="1895"/>
                  <a:pt x="871" y="1895"/>
                  <a:pt x="871" y="1895"/>
                </a:cubicBezTo>
                <a:cubicBezTo>
                  <a:pt x="876" y="1883"/>
                  <a:pt x="878" y="1870"/>
                  <a:pt x="878" y="1857"/>
                </a:cubicBezTo>
                <a:cubicBezTo>
                  <a:pt x="878" y="1815"/>
                  <a:pt x="855" y="1779"/>
                  <a:pt x="820" y="1760"/>
                </a:cubicBezTo>
                <a:cubicBezTo>
                  <a:pt x="944" y="1461"/>
                  <a:pt x="944" y="1461"/>
                  <a:pt x="944" y="1461"/>
                </a:cubicBezTo>
                <a:cubicBezTo>
                  <a:pt x="939" y="1459"/>
                  <a:pt x="933" y="1457"/>
                  <a:pt x="928" y="1454"/>
                </a:cubicBezTo>
                <a:cubicBezTo>
                  <a:pt x="804" y="1753"/>
                  <a:pt x="804" y="1753"/>
                  <a:pt x="804" y="1753"/>
                </a:cubicBezTo>
                <a:cubicBezTo>
                  <a:pt x="793" y="1749"/>
                  <a:pt x="781" y="1747"/>
                  <a:pt x="769" y="1747"/>
                </a:cubicBezTo>
                <a:cubicBezTo>
                  <a:pt x="712" y="1747"/>
                  <a:pt x="666" y="1791"/>
                  <a:pt x="660" y="1846"/>
                </a:cubicBezTo>
                <a:cubicBezTo>
                  <a:pt x="470" y="1861"/>
                  <a:pt x="470" y="1861"/>
                  <a:pt x="470" y="1861"/>
                </a:cubicBezTo>
                <a:cubicBezTo>
                  <a:pt x="466" y="1834"/>
                  <a:pt x="454" y="1810"/>
                  <a:pt x="438" y="1789"/>
                </a:cubicBezTo>
                <a:cubicBezTo>
                  <a:pt x="835" y="1393"/>
                  <a:pt x="835" y="1393"/>
                  <a:pt x="835" y="1393"/>
                </a:cubicBezTo>
                <a:cubicBezTo>
                  <a:pt x="827" y="1386"/>
                  <a:pt x="820" y="1379"/>
                  <a:pt x="813" y="1372"/>
                </a:cubicBezTo>
                <a:cubicBezTo>
                  <a:pt x="417" y="1768"/>
                  <a:pt x="417" y="1768"/>
                  <a:pt x="417" y="1768"/>
                </a:cubicBezTo>
                <a:cubicBezTo>
                  <a:pt x="403" y="1756"/>
                  <a:pt x="387" y="1747"/>
                  <a:pt x="369" y="1741"/>
                </a:cubicBezTo>
                <a:cubicBezTo>
                  <a:pt x="428" y="1504"/>
                  <a:pt x="428" y="1504"/>
                  <a:pt x="428" y="1504"/>
                </a:cubicBezTo>
                <a:cubicBezTo>
                  <a:pt x="434" y="1505"/>
                  <a:pt x="440" y="1505"/>
                  <a:pt x="447" y="1505"/>
                </a:cubicBezTo>
                <a:cubicBezTo>
                  <a:pt x="507" y="1505"/>
                  <a:pt x="556" y="1457"/>
                  <a:pt x="556" y="1396"/>
                </a:cubicBezTo>
                <a:cubicBezTo>
                  <a:pt x="556" y="1384"/>
                  <a:pt x="554" y="1373"/>
                  <a:pt x="551" y="1362"/>
                </a:cubicBezTo>
                <a:cubicBezTo>
                  <a:pt x="752" y="1279"/>
                  <a:pt x="752" y="1279"/>
                  <a:pt x="752" y="1279"/>
                </a:cubicBezTo>
                <a:cubicBezTo>
                  <a:pt x="750" y="1273"/>
                  <a:pt x="747" y="1268"/>
                  <a:pt x="745" y="1262"/>
                </a:cubicBezTo>
                <a:cubicBezTo>
                  <a:pt x="544" y="1345"/>
                  <a:pt x="544" y="1345"/>
                  <a:pt x="544" y="1345"/>
                </a:cubicBezTo>
                <a:cubicBezTo>
                  <a:pt x="525" y="1311"/>
                  <a:pt x="489" y="1287"/>
                  <a:pt x="447" y="1287"/>
                </a:cubicBezTo>
                <a:cubicBezTo>
                  <a:pt x="421" y="1287"/>
                  <a:pt x="397" y="1296"/>
                  <a:pt x="379" y="1311"/>
                </a:cubicBezTo>
                <a:cubicBezTo>
                  <a:pt x="277" y="1226"/>
                  <a:pt x="277" y="1226"/>
                  <a:pt x="277" y="1226"/>
                </a:cubicBezTo>
                <a:cubicBezTo>
                  <a:pt x="292" y="1205"/>
                  <a:pt x="302" y="1180"/>
                  <a:pt x="305" y="1153"/>
                </a:cubicBezTo>
                <a:cubicBezTo>
                  <a:pt x="723" y="1153"/>
                  <a:pt x="723" y="1153"/>
                  <a:pt x="723" y="1153"/>
                </a:cubicBezTo>
                <a:cubicBezTo>
                  <a:pt x="722" y="1148"/>
                  <a:pt x="722" y="1143"/>
                  <a:pt x="722" y="1138"/>
                </a:cubicBezTo>
                <a:cubicBezTo>
                  <a:pt x="722" y="1133"/>
                  <a:pt x="722" y="1128"/>
                  <a:pt x="723" y="1123"/>
                </a:cubicBezTo>
                <a:cubicBezTo>
                  <a:pt x="305" y="1123"/>
                  <a:pt x="305" y="1123"/>
                  <a:pt x="305" y="1123"/>
                </a:cubicBezTo>
                <a:cubicBezTo>
                  <a:pt x="301" y="1083"/>
                  <a:pt x="281" y="1048"/>
                  <a:pt x="253" y="1023"/>
                </a:cubicBezTo>
                <a:cubicBezTo>
                  <a:pt x="312" y="942"/>
                  <a:pt x="312" y="942"/>
                  <a:pt x="312" y="942"/>
                </a:cubicBezTo>
                <a:cubicBezTo>
                  <a:pt x="325" y="947"/>
                  <a:pt x="340" y="950"/>
                  <a:pt x="355" y="950"/>
                </a:cubicBezTo>
                <a:cubicBezTo>
                  <a:pt x="397" y="950"/>
                  <a:pt x="433" y="927"/>
                  <a:pt x="451" y="892"/>
                </a:cubicBezTo>
                <a:cubicBezTo>
                  <a:pt x="745" y="1014"/>
                  <a:pt x="745" y="1014"/>
                  <a:pt x="745" y="1014"/>
                </a:cubicBezTo>
                <a:cubicBezTo>
                  <a:pt x="747" y="1008"/>
                  <a:pt x="750" y="1003"/>
                  <a:pt x="752" y="997"/>
                </a:cubicBezTo>
                <a:cubicBezTo>
                  <a:pt x="458" y="875"/>
                  <a:pt x="458" y="875"/>
                  <a:pt x="458" y="875"/>
                </a:cubicBezTo>
                <a:cubicBezTo>
                  <a:pt x="462" y="865"/>
                  <a:pt x="464" y="853"/>
                  <a:pt x="464" y="841"/>
                </a:cubicBezTo>
                <a:cubicBezTo>
                  <a:pt x="464" y="792"/>
                  <a:pt x="431" y="750"/>
                  <a:pt x="386" y="736"/>
                </a:cubicBezTo>
                <a:cubicBezTo>
                  <a:pt x="399" y="630"/>
                  <a:pt x="399" y="630"/>
                  <a:pt x="399" y="630"/>
                </a:cubicBezTo>
                <a:cubicBezTo>
                  <a:pt x="402" y="630"/>
                  <a:pt x="405" y="631"/>
                  <a:pt x="408" y="631"/>
                </a:cubicBezTo>
                <a:cubicBezTo>
                  <a:pt x="445" y="631"/>
                  <a:pt x="479" y="618"/>
                  <a:pt x="505" y="596"/>
                </a:cubicBezTo>
                <a:cubicBezTo>
                  <a:pt x="813" y="904"/>
                  <a:pt x="813" y="904"/>
                  <a:pt x="813" y="904"/>
                </a:cubicBezTo>
                <a:cubicBezTo>
                  <a:pt x="820" y="897"/>
                  <a:pt x="827" y="889"/>
                  <a:pt x="835" y="883"/>
                </a:cubicBezTo>
                <a:cubicBezTo>
                  <a:pt x="527" y="575"/>
                  <a:pt x="527" y="575"/>
                  <a:pt x="527" y="575"/>
                </a:cubicBezTo>
                <a:cubicBezTo>
                  <a:pt x="540" y="558"/>
                  <a:pt x="550" y="539"/>
                  <a:pt x="556" y="518"/>
                </a:cubicBezTo>
                <a:cubicBezTo>
                  <a:pt x="701" y="530"/>
                  <a:pt x="701" y="530"/>
                  <a:pt x="701" y="530"/>
                </a:cubicBezTo>
                <a:cubicBezTo>
                  <a:pt x="706" y="587"/>
                  <a:pt x="753" y="631"/>
                  <a:pt x="810" y="631"/>
                </a:cubicBezTo>
                <a:cubicBezTo>
                  <a:pt x="823" y="631"/>
                  <a:pt x="835" y="628"/>
                  <a:pt x="846" y="624"/>
                </a:cubicBezTo>
                <a:cubicBezTo>
                  <a:pt x="928" y="822"/>
                  <a:pt x="928" y="822"/>
                  <a:pt x="928" y="822"/>
                </a:cubicBezTo>
                <a:cubicBezTo>
                  <a:pt x="933" y="819"/>
                  <a:pt x="939" y="817"/>
                  <a:pt x="944" y="815"/>
                </a:cubicBezTo>
                <a:cubicBezTo>
                  <a:pt x="863" y="617"/>
                  <a:pt x="863" y="617"/>
                  <a:pt x="863" y="617"/>
                </a:cubicBezTo>
                <a:cubicBezTo>
                  <a:pt x="896" y="599"/>
                  <a:pt x="919" y="563"/>
                  <a:pt x="919" y="521"/>
                </a:cubicBezTo>
                <a:cubicBezTo>
                  <a:pt x="919" y="491"/>
                  <a:pt x="907" y="464"/>
                  <a:pt x="887" y="444"/>
                </a:cubicBezTo>
                <a:cubicBezTo>
                  <a:pt x="996" y="287"/>
                  <a:pt x="996" y="287"/>
                  <a:pt x="996" y="287"/>
                </a:cubicBezTo>
                <a:cubicBezTo>
                  <a:pt x="1013" y="297"/>
                  <a:pt x="1033" y="303"/>
                  <a:pt x="1053" y="305"/>
                </a:cubicBezTo>
                <a:cubicBezTo>
                  <a:pt x="1053" y="792"/>
                  <a:pt x="1053" y="792"/>
                  <a:pt x="1053" y="792"/>
                </a:cubicBezTo>
                <a:cubicBezTo>
                  <a:pt x="1058" y="792"/>
                  <a:pt x="1063" y="792"/>
                  <a:pt x="1068" y="792"/>
                </a:cubicBezTo>
                <a:cubicBezTo>
                  <a:pt x="1073" y="792"/>
                  <a:pt x="1078" y="792"/>
                  <a:pt x="1083" y="792"/>
                </a:cubicBezTo>
                <a:cubicBezTo>
                  <a:pt x="1083" y="305"/>
                  <a:pt x="1083" y="305"/>
                  <a:pt x="1083" y="305"/>
                </a:cubicBezTo>
                <a:cubicBezTo>
                  <a:pt x="1112" y="302"/>
                  <a:pt x="1138" y="292"/>
                  <a:pt x="1159" y="276"/>
                </a:cubicBezTo>
                <a:cubicBezTo>
                  <a:pt x="1266" y="373"/>
                  <a:pt x="1266" y="373"/>
                  <a:pt x="1266" y="373"/>
                </a:cubicBezTo>
                <a:cubicBezTo>
                  <a:pt x="1258" y="388"/>
                  <a:pt x="1253" y="406"/>
                  <a:pt x="1253" y="424"/>
                </a:cubicBezTo>
                <a:cubicBezTo>
                  <a:pt x="1253" y="467"/>
                  <a:pt x="1278" y="504"/>
                  <a:pt x="1314" y="522"/>
                </a:cubicBezTo>
                <a:cubicBezTo>
                  <a:pt x="1193" y="815"/>
                  <a:pt x="1193" y="815"/>
                  <a:pt x="1193" y="815"/>
                </a:cubicBezTo>
                <a:cubicBezTo>
                  <a:pt x="1198" y="817"/>
                  <a:pt x="1204" y="819"/>
                  <a:pt x="1209" y="822"/>
                </a:cubicBezTo>
                <a:cubicBezTo>
                  <a:pt x="1331" y="529"/>
                  <a:pt x="1331" y="529"/>
                  <a:pt x="1331" y="529"/>
                </a:cubicBezTo>
                <a:cubicBezTo>
                  <a:pt x="1341" y="532"/>
                  <a:pt x="1351" y="533"/>
                  <a:pt x="1363" y="533"/>
                </a:cubicBezTo>
                <a:cubicBezTo>
                  <a:pt x="1409" y="533"/>
                  <a:pt x="1448" y="505"/>
                  <a:pt x="1464" y="464"/>
                </a:cubicBezTo>
                <a:cubicBezTo>
                  <a:pt x="1559" y="472"/>
                  <a:pt x="1559" y="472"/>
                  <a:pt x="1559" y="472"/>
                </a:cubicBezTo>
                <a:cubicBezTo>
                  <a:pt x="1558" y="477"/>
                  <a:pt x="1558" y="483"/>
                  <a:pt x="1558" y="488"/>
                </a:cubicBezTo>
                <a:cubicBezTo>
                  <a:pt x="1558" y="527"/>
                  <a:pt x="1572" y="562"/>
                  <a:pt x="1596" y="589"/>
                </a:cubicBezTo>
                <a:cubicBezTo>
                  <a:pt x="1302" y="883"/>
                  <a:pt x="1302" y="883"/>
                  <a:pt x="1302" y="883"/>
                </a:cubicBezTo>
                <a:cubicBezTo>
                  <a:pt x="1310" y="889"/>
                  <a:pt x="1317" y="897"/>
                  <a:pt x="1324" y="904"/>
                </a:cubicBezTo>
                <a:cubicBezTo>
                  <a:pt x="1618" y="610"/>
                  <a:pt x="1618" y="610"/>
                  <a:pt x="1618" y="610"/>
                </a:cubicBezTo>
                <a:cubicBezTo>
                  <a:pt x="1639" y="625"/>
                  <a:pt x="1664" y="636"/>
                  <a:pt x="1691" y="640"/>
                </a:cubicBezTo>
                <a:cubicBezTo>
                  <a:pt x="1678" y="771"/>
                  <a:pt x="1678" y="771"/>
                  <a:pt x="1678" y="771"/>
                </a:cubicBezTo>
                <a:cubicBezTo>
                  <a:pt x="1623" y="777"/>
                  <a:pt x="1581" y="823"/>
                  <a:pt x="1581" y="879"/>
                </a:cubicBezTo>
                <a:cubicBezTo>
                  <a:pt x="1581" y="891"/>
                  <a:pt x="1583" y="903"/>
                  <a:pt x="1586" y="914"/>
                </a:cubicBezTo>
                <a:cubicBezTo>
                  <a:pt x="1385" y="997"/>
                  <a:pt x="1385" y="997"/>
                  <a:pt x="1385" y="997"/>
                </a:cubicBezTo>
                <a:cubicBezTo>
                  <a:pt x="1387" y="1003"/>
                  <a:pt x="1390" y="1008"/>
                  <a:pt x="1392" y="1014"/>
                </a:cubicBezTo>
                <a:cubicBezTo>
                  <a:pt x="1593" y="930"/>
                  <a:pt x="1593" y="930"/>
                  <a:pt x="1593" y="930"/>
                </a:cubicBezTo>
                <a:cubicBezTo>
                  <a:pt x="1612" y="965"/>
                  <a:pt x="1648" y="989"/>
                  <a:pt x="1690" y="989"/>
                </a:cubicBezTo>
                <a:cubicBezTo>
                  <a:pt x="1719" y="989"/>
                  <a:pt x="1745" y="978"/>
                  <a:pt x="1764" y="960"/>
                </a:cubicBezTo>
                <a:cubicBezTo>
                  <a:pt x="1983" y="1078"/>
                  <a:pt x="1983" y="1078"/>
                  <a:pt x="1983" y="1078"/>
                </a:cubicBezTo>
                <a:cubicBezTo>
                  <a:pt x="1978" y="1092"/>
                  <a:pt x="1974" y="1107"/>
                  <a:pt x="1973" y="1123"/>
                </a:cubicBezTo>
                <a:cubicBezTo>
                  <a:pt x="1414" y="1123"/>
                  <a:pt x="1414" y="1123"/>
                  <a:pt x="1414" y="1123"/>
                </a:cubicBezTo>
                <a:cubicBezTo>
                  <a:pt x="1415" y="1128"/>
                  <a:pt x="1415" y="1133"/>
                  <a:pt x="1415" y="1138"/>
                </a:cubicBezTo>
                <a:cubicBezTo>
                  <a:pt x="1415" y="1143"/>
                  <a:pt x="1415" y="1148"/>
                  <a:pt x="1414" y="1153"/>
                </a:cubicBezTo>
                <a:cubicBezTo>
                  <a:pt x="1973" y="1153"/>
                  <a:pt x="1973" y="1153"/>
                  <a:pt x="1973" y="1153"/>
                </a:cubicBezTo>
                <a:cubicBezTo>
                  <a:pt x="1978" y="1193"/>
                  <a:pt x="1998" y="1229"/>
                  <a:pt x="2028" y="1253"/>
                </a:cubicBezTo>
                <a:lnTo>
                  <a:pt x="1940" y="1369"/>
                </a:lnTo>
                <a:close/>
                <a:moveTo>
                  <a:pt x="1350" y="1031"/>
                </a:moveTo>
                <a:cubicBezTo>
                  <a:pt x="1348" y="1025"/>
                  <a:pt x="1345" y="1020"/>
                  <a:pt x="1343" y="1014"/>
                </a:cubicBezTo>
                <a:cubicBezTo>
                  <a:pt x="1330" y="985"/>
                  <a:pt x="1313" y="959"/>
                  <a:pt x="1292" y="936"/>
                </a:cubicBezTo>
                <a:cubicBezTo>
                  <a:pt x="1285" y="928"/>
                  <a:pt x="1278" y="921"/>
                  <a:pt x="1270" y="915"/>
                </a:cubicBezTo>
                <a:cubicBezTo>
                  <a:pt x="1247" y="894"/>
                  <a:pt x="1221" y="876"/>
                  <a:pt x="1192" y="863"/>
                </a:cubicBezTo>
                <a:cubicBezTo>
                  <a:pt x="1186" y="861"/>
                  <a:pt x="1181" y="858"/>
                  <a:pt x="1175" y="856"/>
                </a:cubicBezTo>
                <a:cubicBezTo>
                  <a:pt x="1147" y="845"/>
                  <a:pt x="1116" y="839"/>
                  <a:pt x="1083" y="837"/>
                </a:cubicBezTo>
                <a:cubicBezTo>
                  <a:pt x="1079" y="837"/>
                  <a:pt x="1073" y="837"/>
                  <a:pt x="1068" y="837"/>
                </a:cubicBezTo>
                <a:cubicBezTo>
                  <a:pt x="1063" y="837"/>
                  <a:pt x="1058" y="837"/>
                  <a:pt x="1053" y="837"/>
                </a:cubicBezTo>
                <a:cubicBezTo>
                  <a:pt x="1021" y="839"/>
                  <a:pt x="990" y="845"/>
                  <a:pt x="962" y="856"/>
                </a:cubicBezTo>
                <a:cubicBezTo>
                  <a:pt x="956" y="858"/>
                  <a:pt x="950" y="861"/>
                  <a:pt x="945" y="863"/>
                </a:cubicBezTo>
                <a:cubicBezTo>
                  <a:pt x="916" y="876"/>
                  <a:pt x="890" y="894"/>
                  <a:pt x="866" y="915"/>
                </a:cubicBezTo>
                <a:cubicBezTo>
                  <a:pt x="859" y="921"/>
                  <a:pt x="852" y="928"/>
                  <a:pt x="845" y="936"/>
                </a:cubicBezTo>
                <a:cubicBezTo>
                  <a:pt x="824" y="959"/>
                  <a:pt x="807" y="985"/>
                  <a:pt x="794" y="1014"/>
                </a:cubicBezTo>
                <a:cubicBezTo>
                  <a:pt x="791" y="1020"/>
                  <a:pt x="789" y="1025"/>
                  <a:pt x="787" y="1031"/>
                </a:cubicBezTo>
                <a:cubicBezTo>
                  <a:pt x="776" y="1060"/>
                  <a:pt x="769" y="1091"/>
                  <a:pt x="768" y="1123"/>
                </a:cubicBezTo>
                <a:cubicBezTo>
                  <a:pt x="767" y="1128"/>
                  <a:pt x="767" y="1133"/>
                  <a:pt x="767" y="1138"/>
                </a:cubicBezTo>
                <a:cubicBezTo>
                  <a:pt x="767" y="1143"/>
                  <a:pt x="767" y="1148"/>
                  <a:pt x="768" y="1153"/>
                </a:cubicBezTo>
                <a:cubicBezTo>
                  <a:pt x="769" y="1185"/>
                  <a:pt x="776" y="1216"/>
                  <a:pt x="787" y="1245"/>
                </a:cubicBezTo>
                <a:cubicBezTo>
                  <a:pt x="789" y="1250"/>
                  <a:pt x="791" y="1256"/>
                  <a:pt x="794" y="1261"/>
                </a:cubicBezTo>
                <a:cubicBezTo>
                  <a:pt x="807" y="1290"/>
                  <a:pt x="824" y="1317"/>
                  <a:pt x="845" y="1340"/>
                </a:cubicBezTo>
                <a:cubicBezTo>
                  <a:pt x="852" y="1347"/>
                  <a:pt x="859" y="1354"/>
                  <a:pt x="866" y="1361"/>
                </a:cubicBezTo>
                <a:cubicBezTo>
                  <a:pt x="890" y="1382"/>
                  <a:pt x="916" y="1399"/>
                  <a:pt x="945" y="1412"/>
                </a:cubicBezTo>
                <a:cubicBezTo>
                  <a:pt x="950" y="1415"/>
                  <a:pt x="956" y="1417"/>
                  <a:pt x="962" y="1419"/>
                </a:cubicBezTo>
                <a:cubicBezTo>
                  <a:pt x="990" y="1430"/>
                  <a:pt x="1021" y="1437"/>
                  <a:pt x="1053" y="1439"/>
                </a:cubicBezTo>
                <a:cubicBezTo>
                  <a:pt x="1058" y="1439"/>
                  <a:pt x="1063" y="1439"/>
                  <a:pt x="1068" y="1439"/>
                </a:cubicBezTo>
                <a:cubicBezTo>
                  <a:pt x="1073" y="1439"/>
                  <a:pt x="1079" y="1439"/>
                  <a:pt x="1083" y="1439"/>
                </a:cubicBezTo>
                <a:cubicBezTo>
                  <a:pt x="1116" y="1437"/>
                  <a:pt x="1147" y="1430"/>
                  <a:pt x="1175" y="1419"/>
                </a:cubicBezTo>
                <a:cubicBezTo>
                  <a:pt x="1181" y="1417"/>
                  <a:pt x="1186" y="1415"/>
                  <a:pt x="1192" y="1412"/>
                </a:cubicBezTo>
                <a:cubicBezTo>
                  <a:pt x="1221" y="1399"/>
                  <a:pt x="1247" y="1382"/>
                  <a:pt x="1270" y="1361"/>
                </a:cubicBezTo>
                <a:cubicBezTo>
                  <a:pt x="1278" y="1354"/>
                  <a:pt x="1285" y="1347"/>
                  <a:pt x="1292" y="1340"/>
                </a:cubicBezTo>
                <a:cubicBezTo>
                  <a:pt x="1313" y="1317"/>
                  <a:pt x="1330" y="1290"/>
                  <a:pt x="1343" y="1261"/>
                </a:cubicBezTo>
                <a:cubicBezTo>
                  <a:pt x="1345" y="1256"/>
                  <a:pt x="1348" y="1250"/>
                  <a:pt x="1350" y="1245"/>
                </a:cubicBezTo>
                <a:cubicBezTo>
                  <a:pt x="1361" y="1216"/>
                  <a:pt x="1368" y="1185"/>
                  <a:pt x="1369" y="1153"/>
                </a:cubicBezTo>
                <a:cubicBezTo>
                  <a:pt x="1369" y="1148"/>
                  <a:pt x="1370" y="1143"/>
                  <a:pt x="1370" y="1138"/>
                </a:cubicBezTo>
                <a:cubicBezTo>
                  <a:pt x="1370" y="1133"/>
                  <a:pt x="1369" y="1128"/>
                  <a:pt x="1369" y="1123"/>
                </a:cubicBezTo>
                <a:cubicBezTo>
                  <a:pt x="1368" y="1091"/>
                  <a:pt x="1361" y="1060"/>
                  <a:pt x="1350" y="1031"/>
                </a:cubicBezTo>
                <a:close/>
              </a:path>
            </a:pathLst>
          </a:custGeom>
          <a:solidFill>
            <a:srgbClr val="2749FF"/>
          </a:solidFill>
          <a:ln>
            <a:noFill/>
          </a:ln>
        </p:spPr>
        <p:txBody>
          <a:bodyPr vert="horz" wrap="square" lIns="121871" tIns="60936" rIns="121871" bIns="60936" numCol="1" anchor="t" anchorCtr="0" compatLnSpc="1">
            <a:prstTxWarp prst="textNoShape">
              <a:avLst/>
            </a:prstTxWarp>
          </a:bodyPr>
          <a:lstStyle/>
          <a:p>
            <a:pPr defTabSz="914037"/>
            <a:endParaRPr lang="en-US" sz="1866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9607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无谷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客户优先</a:t>
            </a:r>
            <a:endParaRPr kumimoji="1"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121322" y="6356350"/>
            <a:ext cx="2895600" cy="365125"/>
          </a:xfrm>
        </p:spPr>
        <p:txBody>
          <a:bodyPr/>
          <a:lstStyle/>
          <a:p>
            <a:pPr algn="l"/>
            <a:r>
              <a:rPr kumimoji="1" lang="en-US" altLang="zh-CN" smtClean="0"/>
              <a:t>HIT ComNet-II</a:t>
            </a:r>
            <a:endParaRPr kumimoji="1"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10</a:t>
            </a:fld>
            <a:endParaRPr kumimoji="1" lang="zh-CN" altLang="en-US" dirty="0"/>
          </a:p>
        </p:txBody>
      </p:sp>
      <p:grpSp>
        <p:nvGrpSpPr>
          <p:cNvPr id="63" name="组 62"/>
          <p:cNvGrpSpPr/>
          <p:nvPr/>
        </p:nvGrpSpPr>
        <p:grpSpPr>
          <a:xfrm>
            <a:off x="1427049" y="2138310"/>
            <a:ext cx="6091799" cy="3779060"/>
            <a:chOff x="954129" y="1665459"/>
            <a:chExt cx="6320023" cy="3920639"/>
          </a:xfrm>
        </p:grpSpPr>
        <p:grpSp>
          <p:nvGrpSpPr>
            <p:cNvPr id="16" name="组 15"/>
            <p:cNvGrpSpPr/>
            <p:nvPr/>
          </p:nvGrpSpPr>
          <p:grpSpPr>
            <a:xfrm>
              <a:off x="4435446" y="1665459"/>
              <a:ext cx="1441904" cy="1010576"/>
              <a:chOff x="3246635" y="3558483"/>
              <a:chExt cx="1441904" cy="1010576"/>
            </a:xfrm>
          </p:grpSpPr>
          <p:sp>
            <p:nvSpPr>
              <p:cNvPr id="14" name="椭圆 13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AS2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17" name="组 16"/>
            <p:cNvGrpSpPr/>
            <p:nvPr/>
          </p:nvGrpSpPr>
          <p:grpSpPr>
            <a:xfrm>
              <a:off x="2392404" y="1665459"/>
              <a:ext cx="1441904" cy="1010576"/>
              <a:chOff x="3246635" y="3558483"/>
              <a:chExt cx="1441904" cy="1010576"/>
            </a:xfrm>
          </p:grpSpPr>
          <p:sp>
            <p:nvSpPr>
              <p:cNvPr id="18" name="椭圆 17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19" name="圆角矩形 18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AS1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20" name="组 19"/>
            <p:cNvGrpSpPr/>
            <p:nvPr/>
          </p:nvGrpSpPr>
          <p:grpSpPr>
            <a:xfrm>
              <a:off x="954129" y="3031595"/>
              <a:ext cx="1441904" cy="1010576"/>
              <a:chOff x="3246635" y="3558483"/>
              <a:chExt cx="1441904" cy="1010576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22" name="圆角矩形 21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AS3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23" name="组 22"/>
            <p:cNvGrpSpPr/>
            <p:nvPr/>
          </p:nvGrpSpPr>
          <p:grpSpPr>
            <a:xfrm>
              <a:off x="3368240" y="3031595"/>
              <a:ext cx="1441904" cy="1010576"/>
              <a:chOff x="3246635" y="3558483"/>
              <a:chExt cx="1441904" cy="1010576"/>
            </a:xfrm>
          </p:grpSpPr>
          <p:sp>
            <p:nvSpPr>
              <p:cNvPr id="24" name="椭圆 23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25" name="圆角矩形 24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AS4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26" name="组 25"/>
            <p:cNvGrpSpPr/>
            <p:nvPr/>
          </p:nvGrpSpPr>
          <p:grpSpPr>
            <a:xfrm>
              <a:off x="5832248" y="2994936"/>
              <a:ext cx="1441904" cy="1010576"/>
              <a:chOff x="3246635" y="3558483"/>
              <a:chExt cx="1441904" cy="1010576"/>
            </a:xfrm>
          </p:grpSpPr>
          <p:sp>
            <p:nvSpPr>
              <p:cNvPr id="27" name="椭圆 26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28" name="圆角矩形 27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AS5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29" name="组 28"/>
            <p:cNvGrpSpPr/>
            <p:nvPr/>
          </p:nvGrpSpPr>
          <p:grpSpPr>
            <a:xfrm>
              <a:off x="968484" y="4575522"/>
              <a:ext cx="1441904" cy="1010576"/>
              <a:chOff x="3246635" y="3558483"/>
              <a:chExt cx="1441904" cy="1010576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31" name="圆角矩形 30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AS6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32" name="组 31"/>
            <p:cNvGrpSpPr/>
            <p:nvPr/>
          </p:nvGrpSpPr>
          <p:grpSpPr>
            <a:xfrm>
              <a:off x="4738021" y="4575522"/>
              <a:ext cx="1441904" cy="1010576"/>
              <a:chOff x="3246635" y="3558483"/>
              <a:chExt cx="1441904" cy="1010576"/>
            </a:xfrm>
          </p:grpSpPr>
          <p:sp>
            <p:nvSpPr>
              <p:cNvPr id="33" name="椭圆 32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34" name="圆角矩形 33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AS7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cxnSp>
          <p:nvCxnSpPr>
            <p:cNvPr id="35" name="直线连接符 34"/>
            <p:cNvCxnSpPr>
              <a:stCxn id="21" idx="4"/>
              <a:endCxn id="31" idx="0"/>
            </p:cNvCxnSpPr>
            <p:nvPr/>
          </p:nvCxnSpPr>
          <p:spPr>
            <a:xfrm>
              <a:off x="1675081" y="4042171"/>
              <a:ext cx="14356" cy="533351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线连接符 37"/>
            <p:cNvCxnSpPr>
              <a:stCxn id="24" idx="4"/>
              <a:endCxn id="34" idx="1"/>
            </p:cNvCxnSpPr>
            <p:nvPr/>
          </p:nvCxnSpPr>
          <p:spPr>
            <a:xfrm>
              <a:off x="4089192" y="4042171"/>
              <a:ext cx="996506" cy="691466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线连接符 40"/>
            <p:cNvCxnSpPr>
              <a:stCxn id="27" idx="4"/>
              <a:endCxn id="34" idx="3"/>
            </p:cNvCxnSpPr>
            <p:nvPr/>
          </p:nvCxnSpPr>
          <p:spPr>
            <a:xfrm flipH="1">
              <a:off x="5832249" y="4005512"/>
              <a:ext cx="720951" cy="728125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线连接符 43"/>
            <p:cNvCxnSpPr>
              <a:stCxn id="14" idx="5"/>
              <a:endCxn id="28" idx="0"/>
            </p:cNvCxnSpPr>
            <p:nvPr/>
          </p:nvCxnSpPr>
          <p:spPr>
            <a:xfrm>
              <a:off x="5666188" y="2545607"/>
              <a:ext cx="887013" cy="449329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线连接符 46"/>
            <p:cNvCxnSpPr>
              <a:endCxn id="25" idx="0"/>
            </p:cNvCxnSpPr>
            <p:nvPr/>
          </p:nvCxnSpPr>
          <p:spPr>
            <a:xfrm>
              <a:off x="3486632" y="2545607"/>
              <a:ext cx="602561" cy="485988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线连接符 49"/>
            <p:cNvCxnSpPr>
              <a:stCxn id="18" idx="3"/>
              <a:endCxn id="22" idx="0"/>
            </p:cNvCxnSpPr>
            <p:nvPr/>
          </p:nvCxnSpPr>
          <p:spPr>
            <a:xfrm flipH="1">
              <a:off x="1675082" y="2545607"/>
              <a:ext cx="928484" cy="485988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线连接符 52"/>
            <p:cNvCxnSpPr>
              <a:stCxn id="19" idx="3"/>
              <a:endCxn id="15" idx="1"/>
            </p:cNvCxnSpPr>
            <p:nvPr/>
          </p:nvCxnSpPr>
          <p:spPr>
            <a:xfrm>
              <a:off x="3486632" y="1823574"/>
              <a:ext cx="1296491" cy="0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线连接符 55"/>
            <p:cNvCxnSpPr>
              <a:stCxn id="21" idx="6"/>
              <a:endCxn id="24" idx="2"/>
            </p:cNvCxnSpPr>
            <p:nvPr/>
          </p:nvCxnSpPr>
          <p:spPr>
            <a:xfrm>
              <a:off x="2396033" y="3596863"/>
              <a:ext cx="972207" cy="0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线连接符 58"/>
            <p:cNvCxnSpPr>
              <a:stCxn id="24" idx="6"/>
              <a:endCxn id="27" idx="2"/>
            </p:cNvCxnSpPr>
            <p:nvPr/>
          </p:nvCxnSpPr>
          <p:spPr>
            <a:xfrm flipV="1">
              <a:off x="4810144" y="3560205"/>
              <a:ext cx="1022104" cy="36659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内容占位符 2"/>
          <p:cNvSpPr>
            <a:spLocks noGrp="1"/>
          </p:cNvSpPr>
          <p:nvPr>
            <p:ph idx="1"/>
          </p:nvPr>
        </p:nvSpPr>
        <p:spPr>
          <a:xfrm>
            <a:off x="457200" y="5903858"/>
            <a:ext cx="8229600" cy="676317"/>
          </a:xfrm>
        </p:spPr>
        <p:txBody>
          <a:bodyPr/>
          <a:lstStyle/>
          <a:p>
            <a:r>
              <a:rPr kumimoji="1" lang="zh-CN" altLang="en-US" sz="2000" dirty="0" smtClean="0"/>
              <a:t>路径推测：</a:t>
            </a:r>
            <a:r>
              <a:rPr kumimoji="1" lang="en-US" altLang="zh-CN" sz="2000" dirty="0" smtClean="0"/>
              <a:t>AS</a:t>
            </a:r>
            <a:r>
              <a:rPr kumimoji="1" lang="en-US" altLang="zh-CN" sz="2000" dirty="0"/>
              <a:t>1</a:t>
            </a:r>
            <a:r>
              <a:rPr kumimoji="1" lang="zh-CN" altLang="en-US" sz="2000" dirty="0" smtClean="0"/>
              <a:t>到</a:t>
            </a:r>
            <a:r>
              <a:rPr kumimoji="1" lang="en-US" altLang="zh-CN" sz="2000" dirty="0" smtClean="0"/>
              <a:t>AS7</a:t>
            </a:r>
            <a:r>
              <a:rPr kumimoji="1" lang="zh-CN" altLang="en-US" sz="2000" dirty="0" smtClean="0"/>
              <a:t>？</a:t>
            </a:r>
            <a:r>
              <a:rPr kumimoji="1" lang="en-US" altLang="zh-CN" sz="2000" dirty="0" smtClean="0"/>
              <a:t> AS5</a:t>
            </a:r>
            <a:r>
              <a:rPr kumimoji="1" lang="zh-CN" altLang="en-US" sz="2000" dirty="0" smtClean="0"/>
              <a:t>到</a:t>
            </a:r>
            <a:r>
              <a:rPr kumimoji="1" lang="en-US" altLang="zh-CN" sz="2000" dirty="0" smtClean="0"/>
              <a:t>AS6</a:t>
            </a:r>
            <a:r>
              <a:rPr kumimoji="1" lang="zh-CN" altLang="en-US" sz="2000" dirty="0" smtClean="0"/>
              <a:t>？</a:t>
            </a:r>
            <a:endParaRPr kumimoji="1" lang="en-US" altLang="zh-CN" sz="2000" dirty="0" smtClean="0"/>
          </a:p>
        </p:txBody>
      </p:sp>
      <p:sp>
        <p:nvSpPr>
          <p:cNvPr id="37" name="内容占位符 2"/>
          <p:cNvSpPr txBox="1">
            <a:spLocks/>
          </p:cNvSpPr>
          <p:nvPr/>
        </p:nvSpPr>
        <p:spPr>
          <a:xfrm>
            <a:off x="482790" y="1138628"/>
            <a:ext cx="8229600" cy="6763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1pPr>
            <a:lvl2pPr marL="742950" indent="-28575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2pPr>
            <a:lvl3pPr marL="1143000" indent="-2286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3pPr>
            <a:lvl4pPr marL="1600200" indent="-2286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4pPr>
            <a:lvl5pPr marL="2057400" indent="-2286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2000" dirty="0"/>
              <a:t>客</a:t>
            </a:r>
            <a:r>
              <a:rPr kumimoji="1" lang="zh-CN" altLang="en-US" sz="2000" dirty="0" smtClean="0"/>
              <a:t>户优先（</a:t>
            </a:r>
            <a:r>
              <a:rPr kumimoji="1" lang="en-US" altLang="zh-CN" sz="2000" dirty="0" smtClean="0"/>
              <a:t>prefer-customer</a:t>
            </a:r>
            <a:r>
              <a:rPr kumimoji="1" lang="zh-CN" altLang="en-US" sz="2000" dirty="0" smtClean="0"/>
              <a:t>）</a:t>
            </a:r>
            <a:r>
              <a:rPr kumimoji="1" lang="zh-CN" altLang="zh-CN" sz="2000" dirty="0" smtClean="0"/>
              <a:t>：</a:t>
            </a:r>
            <a:r>
              <a:rPr kumimoji="1" lang="zh-CN" altLang="en-US" sz="2000" dirty="0"/>
              <a:t>当存在多条路径时，优先选择客户、然后对等、然后供应商</a:t>
            </a:r>
            <a:endParaRPr kumimoji="1" lang="en-US" altLang="zh-CN" sz="2000" dirty="0"/>
          </a:p>
        </p:txBody>
      </p:sp>
      <p:sp>
        <p:nvSpPr>
          <p:cNvPr id="7" name="任意形状 6"/>
          <p:cNvSpPr/>
          <p:nvPr/>
        </p:nvSpPr>
        <p:spPr>
          <a:xfrm>
            <a:off x="3499514" y="2729015"/>
            <a:ext cx="1810559" cy="2634444"/>
          </a:xfrm>
          <a:custGeom>
            <a:avLst/>
            <a:gdLst>
              <a:gd name="connsiteX0" fmla="*/ 0 w 1810559"/>
              <a:gd name="connsiteY0" fmla="*/ 0 h 2634444"/>
              <a:gd name="connsiteX1" fmla="*/ 526954 w 1810559"/>
              <a:gd name="connsiteY1" fmla="*/ 1175367 h 2634444"/>
              <a:gd name="connsiteX2" fmla="*/ 1040396 w 1810559"/>
              <a:gd name="connsiteY2" fmla="*/ 2134575 h 2634444"/>
              <a:gd name="connsiteX3" fmla="*/ 1810559 w 1810559"/>
              <a:gd name="connsiteY3" fmla="*/ 2634444 h 2634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0559" h="2634444">
                <a:moveTo>
                  <a:pt x="0" y="0"/>
                </a:moveTo>
                <a:cubicBezTo>
                  <a:pt x="176777" y="409802"/>
                  <a:pt x="353555" y="819605"/>
                  <a:pt x="526954" y="1175367"/>
                </a:cubicBezTo>
                <a:cubicBezTo>
                  <a:pt x="700353" y="1531129"/>
                  <a:pt x="826462" y="1891396"/>
                  <a:pt x="1040396" y="2134575"/>
                </a:cubicBezTo>
                <a:cubicBezTo>
                  <a:pt x="1254330" y="2377755"/>
                  <a:pt x="1532444" y="2506099"/>
                  <a:pt x="1810559" y="2634444"/>
                </a:cubicBezTo>
              </a:path>
            </a:pathLst>
          </a:custGeom>
          <a:ln w="76200" cmpd="sng">
            <a:solidFill>
              <a:srgbClr val="25A24E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任意形状 10"/>
          <p:cNvSpPr/>
          <p:nvPr/>
        </p:nvSpPr>
        <p:spPr>
          <a:xfrm>
            <a:off x="2267764" y="2563941"/>
            <a:ext cx="4933938" cy="3015678"/>
          </a:xfrm>
          <a:custGeom>
            <a:avLst/>
            <a:gdLst>
              <a:gd name="connsiteX0" fmla="*/ 4933938 w 4933938"/>
              <a:gd name="connsiteY0" fmla="*/ 1272891 h 3015678"/>
              <a:gd name="connsiteX1" fmla="*/ 3055821 w 4933938"/>
              <a:gd name="connsiteY1" fmla="*/ 300173 h 3015678"/>
              <a:gd name="connsiteX2" fmla="*/ 1218238 w 4933938"/>
              <a:gd name="connsiteY2" fmla="*/ 70504 h 3015678"/>
              <a:gd name="connsiteX3" fmla="*/ 96772 w 4933938"/>
              <a:gd name="connsiteY3" fmla="*/ 1407991 h 3015678"/>
              <a:gd name="connsiteX4" fmla="*/ 56237 w 4933938"/>
              <a:gd name="connsiteY4" fmla="*/ 3015678 h 3015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33938" h="3015678">
                <a:moveTo>
                  <a:pt x="4933938" y="1272891"/>
                </a:moveTo>
                <a:cubicBezTo>
                  <a:pt x="4304521" y="886731"/>
                  <a:pt x="3675104" y="500571"/>
                  <a:pt x="3055821" y="300173"/>
                </a:cubicBezTo>
                <a:cubicBezTo>
                  <a:pt x="2436538" y="99775"/>
                  <a:pt x="1711413" y="-114132"/>
                  <a:pt x="1218238" y="70504"/>
                </a:cubicBezTo>
                <a:cubicBezTo>
                  <a:pt x="725063" y="255140"/>
                  <a:pt x="290439" y="917129"/>
                  <a:pt x="96772" y="1407991"/>
                </a:cubicBezTo>
                <a:cubicBezTo>
                  <a:pt x="-96895" y="1898853"/>
                  <a:pt x="60741" y="2725214"/>
                  <a:pt x="56237" y="3015678"/>
                </a:cubicBezTo>
              </a:path>
            </a:pathLst>
          </a:custGeom>
          <a:ln w="76200" cmpd="sng">
            <a:solidFill>
              <a:srgbClr val="25A24E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92095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Tier-1</a:t>
            </a:r>
            <a:r>
              <a:rPr kumimoji="1" lang="zh-CN" altLang="en-US" dirty="0" smtClean="0"/>
              <a:t>自治域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Tier-1 AS</a:t>
            </a:r>
            <a:r>
              <a:rPr kumimoji="1" lang="zh-CN" altLang="en-US" dirty="0"/>
              <a:t>：不需要</a:t>
            </a:r>
            <a:r>
              <a:rPr kumimoji="1" lang="en-US" altLang="zh-CN" dirty="0" err="1"/>
              <a:t>Transit</a:t>
            </a:r>
            <a:r>
              <a:rPr kumimoji="1" lang="en-US" altLang="en-US" dirty="0" err="1"/>
              <a:t>即可到达整个</a:t>
            </a:r>
            <a:r>
              <a:rPr kumimoji="1" lang="en-US" altLang="en-US" dirty="0" err="1" smtClean="0"/>
              <a:t>Internet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AS</a:t>
            </a:r>
          </a:p>
          <a:p>
            <a:pPr lvl="1"/>
            <a:r>
              <a:rPr kumimoji="1" lang="en-US" altLang="zh-CN" dirty="0"/>
              <a:t>Stub AS</a:t>
            </a:r>
            <a:r>
              <a:rPr kumimoji="1" lang="zh-CN" altLang="en-US" dirty="0"/>
              <a:t>：不为其他</a:t>
            </a:r>
            <a:r>
              <a:rPr kumimoji="1" lang="en-US" altLang="zh-CN" dirty="0"/>
              <a:t>AS</a:t>
            </a:r>
            <a:r>
              <a:rPr kumimoji="1" lang="zh-CN" altLang="en-US" dirty="0"/>
              <a:t>提供</a:t>
            </a:r>
            <a:r>
              <a:rPr kumimoji="1" lang="en-US" altLang="zh-CN" dirty="0"/>
              <a:t>Transit</a:t>
            </a:r>
            <a:r>
              <a:rPr kumimoji="1" lang="zh-CN" altLang="en-US" dirty="0"/>
              <a:t>的</a:t>
            </a:r>
            <a:r>
              <a:rPr kumimoji="1" lang="en-US" altLang="zh-CN" dirty="0" smtClean="0"/>
              <a:t>AS</a:t>
            </a:r>
            <a:endParaRPr kumimoji="1" lang="en-US" altLang="en-US" dirty="0" smtClean="0"/>
          </a:p>
          <a:p>
            <a:r>
              <a:rPr kumimoji="1" lang="zh-CN" altLang="en-US" dirty="0">
                <a:sym typeface="Wingdings"/>
              </a:rPr>
              <a:t>谁是</a:t>
            </a:r>
            <a:r>
              <a:rPr kumimoji="1" lang="en-US" altLang="zh-CN" dirty="0">
                <a:sym typeface="Wingdings"/>
              </a:rPr>
              <a:t>Tier-1?</a:t>
            </a:r>
          </a:p>
          <a:p>
            <a:pPr lvl="1"/>
            <a:r>
              <a:rPr kumimoji="1" lang="en-US" altLang="zh-CN" sz="1800" dirty="0"/>
              <a:t>AT&amp;T</a:t>
            </a:r>
            <a:r>
              <a:rPr kumimoji="1" lang="zh-CN" altLang="zh-CN" sz="1800" dirty="0"/>
              <a:t>，</a:t>
            </a:r>
            <a:r>
              <a:rPr kumimoji="1" lang="en-US" altLang="zh-CN" sz="1800" dirty="0" err="1"/>
              <a:t>CentryLink</a:t>
            </a:r>
            <a:r>
              <a:rPr kumimoji="1" lang="en-US" altLang="zh-CN" sz="1800" dirty="0"/>
              <a:t>(Qwest</a:t>
            </a:r>
            <a:r>
              <a:rPr kumimoji="1" lang="zh-CN" altLang="en-US" sz="1800" dirty="0"/>
              <a:t>/</a:t>
            </a:r>
            <a:r>
              <a:rPr kumimoji="1" lang="en-US" altLang="zh-CN" sz="1800" dirty="0" err="1"/>
              <a:t>Savvis</a:t>
            </a:r>
            <a:r>
              <a:rPr kumimoji="1" lang="en-US" altLang="zh-CN" sz="1800" dirty="0"/>
              <a:t>)</a:t>
            </a:r>
            <a:r>
              <a:rPr kumimoji="1" lang="zh-CN" altLang="en-US" sz="1800" dirty="0"/>
              <a:t> </a:t>
            </a:r>
            <a:r>
              <a:rPr kumimoji="1" lang="zh-CN" altLang="zh-CN" sz="1800" dirty="0"/>
              <a:t>、</a:t>
            </a:r>
            <a:r>
              <a:rPr kumimoji="1" lang="en-US" altLang="zh-CN" sz="1800" dirty="0"/>
              <a:t>Cogent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(</a:t>
            </a:r>
            <a:r>
              <a:rPr kumimoji="1" lang="en-US" altLang="zh-CN" sz="1800" dirty="0" err="1"/>
              <a:t>PSINet</a:t>
            </a:r>
            <a:r>
              <a:rPr kumimoji="1" lang="en-US" altLang="zh-CN" sz="1800" dirty="0"/>
              <a:t>)</a:t>
            </a:r>
            <a:r>
              <a:rPr kumimoji="1" lang="zh-CN" altLang="en-US" sz="1800" dirty="0"/>
              <a:t> 、</a:t>
            </a:r>
            <a:r>
              <a:rPr kumimoji="1" lang="en-US" altLang="zh-CN" sz="1800" dirty="0"/>
              <a:t>GTT(</a:t>
            </a:r>
            <a:r>
              <a:rPr kumimoji="1" lang="en-US" altLang="zh-CN" sz="1800" dirty="0" err="1"/>
              <a:t>Tinet</a:t>
            </a:r>
            <a:r>
              <a:rPr kumimoji="1" lang="en-US" altLang="zh-CN" sz="1800" dirty="0"/>
              <a:t>)</a:t>
            </a:r>
            <a:r>
              <a:rPr kumimoji="1" lang="zh-CN" altLang="en-US" sz="1800" dirty="0"/>
              <a:t>、</a:t>
            </a:r>
            <a:r>
              <a:rPr kumimoji="1" lang="en-US" altLang="zh-CN" sz="1800" dirty="0"/>
              <a:t>Deutsche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Tele</a:t>
            </a:r>
            <a:r>
              <a:rPr kumimoji="1" lang="zh-CN" altLang="en-US" sz="1800" dirty="0"/>
              <a:t>、</a:t>
            </a:r>
            <a:r>
              <a:rPr kumimoji="1" lang="en-US" altLang="zh-CN" sz="1800" dirty="0"/>
              <a:t>Level3</a:t>
            </a:r>
            <a:r>
              <a:rPr kumimoji="1" lang="zh-CN" altLang="en-US" sz="1800" dirty="0"/>
              <a:t>(</a:t>
            </a:r>
            <a:r>
              <a:rPr kumimoji="1" lang="en-US" altLang="zh-CN" sz="1800" dirty="0" err="1"/>
              <a:t>Clobal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Crossing)</a:t>
            </a:r>
            <a:r>
              <a:rPr kumimoji="1" lang="zh-CN" altLang="en-US" sz="1800" dirty="0"/>
              <a:t>、</a:t>
            </a:r>
            <a:r>
              <a:rPr kumimoji="1" lang="en-US" altLang="zh-CN" sz="1800" dirty="0"/>
              <a:t>NTT(</a:t>
            </a:r>
            <a:r>
              <a:rPr kumimoji="1" lang="en-US" altLang="zh-CN" sz="1800" dirty="0" err="1"/>
              <a:t>Verio</a:t>
            </a:r>
            <a:r>
              <a:rPr kumimoji="1" lang="en-US" altLang="zh-CN" sz="1800" dirty="0"/>
              <a:t>)</a:t>
            </a:r>
            <a:r>
              <a:rPr kumimoji="1" lang="zh-CN" altLang="en-US" sz="1800" dirty="0"/>
              <a:t>、</a:t>
            </a:r>
            <a:r>
              <a:rPr kumimoji="1" lang="en-US" altLang="zh-CN" sz="1800" dirty="0"/>
              <a:t>Sprint</a:t>
            </a:r>
            <a:r>
              <a:rPr kumimoji="1" lang="zh-CN" altLang="en-US" sz="1800" dirty="0"/>
              <a:t>、</a:t>
            </a:r>
            <a:r>
              <a:rPr kumimoji="1" lang="en-US" altLang="zh-CN" sz="1800" dirty="0"/>
              <a:t>Tata(Teleglobe)</a:t>
            </a:r>
            <a:r>
              <a:rPr kumimoji="1" lang="zh-CN" altLang="en-US" sz="1800" dirty="0"/>
              <a:t>、</a:t>
            </a:r>
            <a:r>
              <a:rPr kumimoji="1" lang="en-US" altLang="zh-CN" sz="1800" dirty="0" err="1"/>
              <a:t>Seabone</a:t>
            </a:r>
            <a:r>
              <a:rPr kumimoji="1" lang="en-US" altLang="zh-CN" sz="1800" dirty="0"/>
              <a:t>(Telecom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Italia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Sparkle)</a:t>
            </a:r>
            <a:r>
              <a:rPr kumimoji="1" lang="zh-CN" altLang="en-US" sz="1800" dirty="0"/>
              <a:t>、</a:t>
            </a:r>
            <a:r>
              <a:rPr kumimoji="1" lang="en-US" altLang="zh-CN" sz="1800" dirty="0" err="1"/>
              <a:t>TeliaSonera</a:t>
            </a:r>
            <a:r>
              <a:rPr kumimoji="1" lang="zh-CN" altLang="zh-CN" sz="1800" dirty="0"/>
              <a:t>、</a:t>
            </a:r>
            <a:r>
              <a:rPr kumimoji="1" lang="en-US" altLang="zh-CN" sz="1800" dirty="0"/>
              <a:t>Verizon(UUNET)</a:t>
            </a:r>
            <a:r>
              <a:rPr kumimoji="1" lang="zh-CN" altLang="en-US" sz="1800" dirty="0"/>
              <a:t>、</a:t>
            </a:r>
            <a:r>
              <a:rPr kumimoji="1" lang="en-US" altLang="zh-CN" sz="1800" dirty="0"/>
              <a:t>XO</a:t>
            </a:r>
          </a:p>
          <a:p>
            <a:pPr lvl="1"/>
            <a:r>
              <a:rPr kumimoji="1" lang="en-US" altLang="zh-CN" sz="1800" dirty="0"/>
              <a:t>http://</a:t>
            </a:r>
            <a:r>
              <a:rPr kumimoji="1" lang="en-US" altLang="zh-CN" sz="1800" dirty="0" err="1"/>
              <a:t>en.wikipedia.org</a:t>
            </a:r>
            <a:r>
              <a:rPr kumimoji="1" lang="en-US" altLang="zh-CN" sz="1800" dirty="0"/>
              <a:t>/wiki/Tier_1_network</a:t>
            </a:r>
            <a:endParaRPr kumimoji="1" lang="zh-CN" altLang="en-US" sz="1800" dirty="0"/>
          </a:p>
          <a:p>
            <a:pPr marL="0" indent="0">
              <a:buNone/>
            </a:pPr>
            <a:endParaRPr kumimoji="1" lang="en-US" altLang="zh-CN" dirty="0"/>
          </a:p>
          <a:p>
            <a:r>
              <a:rPr kumimoji="1" lang="zh-CN" altLang="en-US" dirty="0"/>
              <a:t>所有</a:t>
            </a:r>
            <a:r>
              <a:rPr kumimoji="1" lang="en-US" altLang="zh-CN" dirty="0"/>
              <a:t>Tier-1</a:t>
            </a:r>
            <a:r>
              <a:rPr kumimoji="1" lang="zh-CN" altLang="en-US" dirty="0"/>
              <a:t> </a:t>
            </a:r>
            <a:r>
              <a:rPr kumimoji="1" lang="en-US" altLang="zh-CN" dirty="0" err="1" smtClean="0"/>
              <a:t>AS</a:t>
            </a:r>
            <a:r>
              <a:rPr kumimoji="1" lang="en-US" altLang="en-US" dirty="0" err="1" smtClean="0"/>
              <a:t>两两</a:t>
            </a:r>
            <a:r>
              <a:rPr kumimoji="1" lang="zh-CN" altLang="en-US" dirty="0" smtClean="0"/>
              <a:t>通过</a:t>
            </a:r>
            <a:r>
              <a:rPr kumimoji="1" lang="en-US" altLang="zh-CN" dirty="0" smtClean="0"/>
              <a:t>P2P</a:t>
            </a:r>
            <a:r>
              <a:rPr kumimoji="1" lang="zh-CN" altLang="en-US" dirty="0"/>
              <a:t>形成</a:t>
            </a:r>
            <a:r>
              <a:rPr kumimoji="1" lang="en-US" altLang="zh-CN" dirty="0"/>
              <a:t>Full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mesh</a:t>
            </a:r>
          </a:p>
          <a:p>
            <a:pPr lvl="1"/>
            <a:r>
              <a:rPr kumimoji="1" lang="zh-CN" altLang="en-US" dirty="0" smtClean="0"/>
              <a:t>否则，两个</a:t>
            </a:r>
            <a:r>
              <a:rPr kumimoji="1" lang="en-US" altLang="zh-CN" dirty="0" smtClean="0"/>
              <a:t>Tier-1</a:t>
            </a:r>
            <a:r>
              <a:rPr kumimoji="1" lang="zh-CN" altLang="en-US" dirty="0" smtClean="0"/>
              <a:t>间如何通信？</a:t>
            </a:r>
            <a:endParaRPr kumimoji="1" lang="en-US" altLang="zh-CN" dirty="0" smtClean="0"/>
          </a:p>
          <a:p>
            <a:pPr lvl="1"/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kumimoji="1" lang="en-US" altLang="zh-CN" smtClean="0"/>
              <a:t>HIT ComNet-II</a:t>
            </a:r>
            <a:endParaRPr kumimoji="1"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11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0842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Internet</a:t>
            </a:r>
            <a:r>
              <a:rPr kumimoji="1" lang="zh-CN" altLang="en-US" dirty="0" smtClean="0"/>
              <a:t>(</a:t>
            </a:r>
            <a:r>
              <a:rPr kumimoji="1" lang="zh-CN" altLang="en-US" dirty="0"/>
              <a:t>任意两个</a:t>
            </a:r>
            <a:r>
              <a:rPr kumimoji="1" lang="en-US" altLang="zh-CN" dirty="0"/>
              <a:t>AS</a:t>
            </a:r>
            <a:r>
              <a:rPr kumimoji="1" lang="zh-CN" altLang="en-US" dirty="0"/>
              <a:t>间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连通的条件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81358"/>
            <a:ext cx="8229600" cy="791098"/>
          </a:xfrm>
        </p:spPr>
        <p:txBody>
          <a:bodyPr/>
          <a:lstStyle/>
          <a:p>
            <a:r>
              <a:rPr kumimoji="1" lang="zh-CN" altLang="en-US" dirty="0" smtClean="0"/>
              <a:t>条件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：所有</a:t>
            </a:r>
            <a:r>
              <a:rPr kumimoji="1" lang="en-US" altLang="zh-CN" dirty="0"/>
              <a:t>Tier-1</a:t>
            </a:r>
            <a:r>
              <a:rPr kumimoji="1" lang="zh-CN" altLang="en-US" dirty="0"/>
              <a:t> </a:t>
            </a:r>
            <a:r>
              <a:rPr kumimoji="1" lang="en-US" altLang="zh-CN" dirty="0"/>
              <a:t>AS</a:t>
            </a:r>
            <a:r>
              <a:rPr kumimoji="1" lang="zh-CN" altLang="en-US" dirty="0"/>
              <a:t>间通过</a:t>
            </a:r>
            <a:r>
              <a:rPr kumimoji="1" lang="en-US" altLang="zh-CN" dirty="0"/>
              <a:t>P2P</a:t>
            </a:r>
            <a:r>
              <a:rPr kumimoji="1" lang="zh-CN" altLang="en-US" dirty="0"/>
              <a:t>形成</a:t>
            </a:r>
            <a:r>
              <a:rPr kumimoji="1" lang="en-US" altLang="zh-CN" dirty="0"/>
              <a:t>Full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mesh</a:t>
            </a:r>
          </a:p>
          <a:p>
            <a:r>
              <a:rPr kumimoji="1" lang="zh-CN" altLang="en-US" dirty="0" smtClean="0"/>
              <a:t>条件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：其他</a:t>
            </a:r>
            <a:r>
              <a:rPr kumimoji="1" lang="en-US" altLang="zh-CN" dirty="0" smtClean="0"/>
              <a:t>AS</a:t>
            </a:r>
            <a:r>
              <a:rPr kumimoji="1" lang="zh-CN" altLang="en-US" dirty="0" smtClean="0"/>
              <a:t>具有一条通往某个</a:t>
            </a:r>
            <a:r>
              <a:rPr kumimoji="1" lang="en-US" altLang="zh-CN" dirty="0" smtClean="0"/>
              <a:t>Tier-1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AS</a:t>
            </a:r>
            <a:r>
              <a:rPr kumimoji="1" lang="zh-CN" altLang="en-US" dirty="0" smtClean="0"/>
              <a:t>的上山路径</a:t>
            </a:r>
            <a:endParaRPr kumimoji="1" lang="en-US" altLang="zh-CN" dirty="0" smtClean="0"/>
          </a:p>
          <a:p>
            <a:r>
              <a:rPr kumimoji="1" lang="zh-CN" altLang="en-US" dirty="0" smtClean="0"/>
              <a:t>定理：任意两个</a:t>
            </a:r>
            <a:r>
              <a:rPr kumimoji="1" lang="en-US" altLang="zh-CN" dirty="0" smtClean="0"/>
              <a:t>AS</a:t>
            </a:r>
            <a:r>
              <a:rPr kumimoji="1" lang="zh-CN" altLang="en-US" dirty="0" smtClean="0"/>
              <a:t>间至少存在一条</a:t>
            </a:r>
            <a:r>
              <a:rPr kumimoji="1" lang="en-US" altLang="zh-CN" dirty="0" smtClean="0"/>
              <a:t>Valley-free</a:t>
            </a:r>
            <a:r>
              <a:rPr kumimoji="1" lang="zh-CN" altLang="en-US" dirty="0" smtClean="0"/>
              <a:t>路径</a:t>
            </a:r>
            <a:endParaRPr kumimoji="1" lang="en-US" altLang="zh-CN" dirty="0" smtClean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kumimoji="1" lang="en-US" altLang="zh-CN" smtClean="0"/>
              <a:t>HIT ComNet-II</a:t>
            </a:r>
            <a:endParaRPr kumimoji="1"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12</a:t>
            </a:fld>
            <a:endParaRPr kumimoji="1" lang="zh-CN" altLang="en-US" dirty="0"/>
          </a:p>
        </p:txBody>
      </p:sp>
      <p:grpSp>
        <p:nvGrpSpPr>
          <p:cNvPr id="50" name="组 49"/>
          <p:cNvGrpSpPr/>
          <p:nvPr/>
        </p:nvGrpSpPr>
        <p:grpSpPr>
          <a:xfrm>
            <a:off x="3174773" y="2925823"/>
            <a:ext cx="2119408" cy="1348134"/>
            <a:chOff x="3174773" y="2925823"/>
            <a:chExt cx="2119408" cy="1348134"/>
          </a:xfrm>
        </p:grpSpPr>
        <p:sp>
          <p:nvSpPr>
            <p:cNvPr id="6" name="Oval 25"/>
            <p:cNvSpPr/>
            <p:nvPr/>
          </p:nvSpPr>
          <p:spPr>
            <a:xfrm>
              <a:off x="3174773" y="2925823"/>
              <a:ext cx="2119408" cy="1348134"/>
            </a:xfrm>
            <a:custGeom>
              <a:avLst/>
              <a:gdLst/>
              <a:ahLst/>
              <a:cxnLst/>
              <a:rect l="l" t="t" r="r" b="b"/>
              <a:pathLst>
                <a:path w="2393760" h="1522648">
                  <a:moveTo>
                    <a:pt x="1277513" y="0"/>
                  </a:moveTo>
                  <a:cubicBezTo>
                    <a:pt x="1407624" y="0"/>
                    <a:pt x="1519259" y="81410"/>
                    <a:pt x="1566944" y="197434"/>
                  </a:cubicBezTo>
                  <a:lnTo>
                    <a:pt x="1582560" y="249202"/>
                  </a:lnTo>
                  <a:lnTo>
                    <a:pt x="1616294" y="229953"/>
                  </a:lnTo>
                  <a:cubicBezTo>
                    <a:pt x="1649232" y="215307"/>
                    <a:pt x="1685445" y="207208"/>
                    <a:pt x="1723458" y="207208"/>
                  </a:cubicBezTo>
                  <a:cubicBezTo>
                    <a:pt x="1837497" y="207208"/>
                    <a:pt x="1935342" y="280099"/>
                    <a:pt x="1977137" y="383981"/>
                  </a:cubicBezTo>
                  <a:lnTo>
                    <a:pt x="1983194" y="404496"/>
                  </a:lnTo>
                  <a:lnTo>
                    <a:pt x="2006267" y="402140"/>
                  </a:lnTo>
                  <a:cubicBezTo>
                    <a:pt x="2220273" y="402140"/>
                    <a:pt x="2393760" y="577863"/>
                    <a:pt x="2393760" y="794629"/>
                  </a:cubicBezTo>
                  <a:cubicBezTo>
                    <a:pt x="2393760" y="1011395"/>
                    <a:pt x="2220273" y="1187118"/>
                    <a:pt x="2006267" y="1187118"/>
                  </a:cubicBezTo>
                  <a:cubicBezTo>
                    <a:pt x="1979516" y="1187118"/>
                    <a:pt x="1953399" y="1184373"/>
                    <a:pt x="1928174" y="1179144"/>
                  </a:cubicBezTo>
                  <a:lnTo>
                    <a:pt x="1857840" y="1157030"/>
                  </a:lnTo>
                  <a:lnTo>
                    <a:pt x="1848967" y="1223732"/>
                  </a:lnTo>
                  <a:cubicBezTo>
                    <a:pt x="1802904" y="1394323"/>
                    <a:pt x="1603733" y="1522648"/>
                    <a:pt x="1365012" y="1522648"/>
                  </a:cubicBezTo>
                  <a:cubicBezTo>
                    <a:pt x="1194497" y="1522648"/>
                    <a:pt x="1044161" y="1457176"/>
                    <a:pt x="955387" y="1357595"/>
                  </a:cubicBezTo>
                  <a:lnTo>
                    <a:pt x="940567" y="1336904"/>
                  </a:lnTo>
                  <a:lnTo>
                    <a:pt x="879360" y="1365831"/>
                  </a:lnTo>
                  <a:cubicBezTo>
                    <a:pt x="827922" y="1384775"/>
                    <a:pt x="771368" y="1395250"/>
                    <a:pt x="712005" y="1395250"/>
                  </a:cubicBezTo>
                  <a:cubicBezTo>
                    <a:pt x="504234" y="1395250"/>
                    <a:pt x="330884" y="1266925"/>
                    <a:pt x="290793" y="1096334"/>
                  </a:cubicBezTo>
                  <a:lnTo>
                    <a:pt x="290032" y="1089758"/>
                  </a:lnTo>
                  <a:lnTo>
                    <a:pt x="238136" y="1084544"/>
                  </a:lnTo>
                  <a:cubicBezTo>
                    <a:pt x="102232" y="1056829"/>
                    <a:pt x="0" y="936989"/>
                    <a:pt x="0" y="793352"/>
                  </a:cubicBezTo>
                  <a:cubicBezTo>
                    <a:pt x="0" y="629196"/>
                    <a:pt x="133527" y="496121"/>
                    <a:pt x="298242" y="496121"/>
                  </a:cubicBezTo>
                  <a:lnTo>
                    <a:pt x="346830" y="501003"/>
                  </a:lnTo>
                  <a:lnTo>
                    <a:pt x="340780" y="450661"/>
                  </a:lnTo>
                  <a:cubicBezTo>
                    <a:pt x="340780" y="272128"/>
                    <a:pt x="513326" y="127399"/>
                    <a:pt x="726173" y="127399"/>
                  </a:cubicBezTo>
                  <a:cubicBezTo>
                    <a:pt x="805991" y="127399"/>
                    <a:pt x="880141" y="147751"/>
                    <a:pt x="941650" y="182607"/>
                  </a:cubicBezTo>
                  <a:lnTo>
                    <a:pt x="983763" y="211752"/>
                  </a:lnTo>
                  <a:lnTo>
                    <a:pt x="988082" y="197434"/>
                  </a:lnTo>
                  <a:cubicBezTo>
                    <a:pt x="1035768" y="81410"/>
                    <a:pt x="1147402" y="0"/>
                    <a:pt x="1277513" y="0"/>
                  </a:cubicBezTo>
                  <a:close/>
                </a:path>
              </a:pathLst>
            </a:custGeom>
            <a:solidFill>
              <a:srgbClr val="008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3669162" y="3314031"/>
              <a:ext cx="1132006" cy="537042"/>
            </a:xfrm>
            <a:prstGeom prst="roundRect">
              <a:avLst/>
            </a:prstGeom>
            <a:solidFill>
              <a:srgbClr val="0080FF"/>
            </a:solidFill>
            <a:ln>
              <a:solidFill>
                <a:srgbClr val="008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000" dirty="0" smtClean="0">
                  <a:latin typeface="Arial Black"/>
                  <a:cs typeface="Arial Black"/>
                </a:rPr>
                <a:t>Tier-1</a:t>
              </a:r>
              <a:r>
                <a:rPr kumimoji="1" lang="zh-CN" altLang="en-US" sz="2000" dirty="0" smtClean="0">
                  <a:latin typeface="Arial Black"/>
                  <a:cs typeface="Arial Black"/>
                </a:rPr>
                <a:t> </a:t>
              </a:r>
              <a:r>
                <a:rPr kumimoji="1" lang="en-US" altLang="zh-CN" sz="2000" dirty="0">
                  <a:latin typeface="Arial Black"/>
                  <a:cs typeface="Arial Black"/>
                </a:rPr>
                <a:t>m</a:t>
              </a:r>
              <a:r>
                <a:rPr kumimoji="1" lang="en-US" altLang="zh-CN" sz="2000" dirty="0" smtClean="0">
                  <a:latin typeface="Arial Black"/>
                  <a:cs typeface="Arial Black"/>
                </a:rPr>
                <a:t>esh</a:t>
              </a:r>
              <a:endParaRPr kumimoji="1" lang="zh-CN" altLang="en-US" sz="2000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49" name="组 48"/>
          <p:cNvGrpSpPr/>
          <p:nvPr/>
        </p:nvGrpSpPr>
        <p:grpSpPr>
          <a:xfrm>
            <a:off x="2031187" y="3851073"/>
            <a:ext cx="4360123" cy="2758002"/>
            <a:chOff x="2031187" y="3851073"/>
            <a:chExt cx="4360123" cy="2758002"/>
          </a:xfrm>
        </p:grpSpPr>
        <p:sp>
          <p:nvSpPr>
            <p:cNvPr id="8" name="圆角矩形 7"/>
            <p:cNvSpPr/>
            <p:nvPr/>
          </p:nvSpPr>
          <p:spPr>
            <a:xfrm>
              <a:off x="2569993" y="5725888"/>
              <a:ext cx="726819" cy="300731"/>
            </a:xfrm>
            <a:prstGeom prst="roundRect">
              <a:avLst/>
            </a:prstGeom>
            <a:solidFill>
              <a:srgbClr val="0080FF"/>
            </a:solidFill>
            <a:ln>
              <a:solidFill>
                <a:srgbClr val="008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Arial Black"/>
                  <a:cs typeface="Arial Black"/>
                </a:rPr>
                <a:t>AS3</a:t>
              </a:r>
              <a:endParaRPr kumimoji="1" lang="zh-CN" altLang="en-US" dirty="0" smtClean="0">
                <a:latin typeface="Arial Black"/>
                <a:cs typeface="Arial Black"/>
              </a:endParaRPr>
            </a:p>
          </p:txBody>
        </p:sp>
        <p:cxnSp>
          <p:nvCxnSpPr>
            <p:cNvPr id="9" name="直线连接符 8"/>
            <p:cNvCxnSpPr>
              <a:endCxn id="13" idx="0"/>
            </p:cNvCxnSpPr>
            <p:nvPr/>
          </p:nvCxnSpPr>
          <p:spPr>
            <a:xfrm flipH="1">
              <a:off x="2394597" y="3851073"/>
              <a:ext cx="1050598" cy="1217382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圆角矩形 9"/>
            <p:cNvSpPr/>
            <p:nvPr/>
          </p:nvSpPr>
          <p:spPr>
            <a:xfrm>
              <a:off x="5101913" y="5573633"/>
              <a:ext cx="726819" cy="300731"/>
            </a:xfrm>
            <a:prstGeom prst="roundRect">
              <a:avLst/>
            </a:prstGeom>
            <a:solidFill>
              <a:srgbClr val="0080FF"/>
            </a:solidFill>
            <a:ln>
              <a:solidFill>
                <a:srgbClr val="008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Arial Black"/>
                  <a:cs typeface="Arial Black"/>
                </a:rPr>
                <a:t>AS7</a:t>
              </a:r>
              <a:endParaRPr kumimoji="1" lang="zh-CN" altLang="en-US" dirty="0" smtClean="0">
                <a:latin typeface="Arial Black"/>
                <a:cs typeface="Arial Black"/>
              </a:endParaRPr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3901592" y="6075789"/>
              <a:ext cx="726819" cy="300731"/>
            </a:xfrm>
            <a:prstGeom prst="roundRect">
              <a:avLst/>
            </a:prstGeom>
            <a:solidFill>
              <a:srgbClr val="0080FF"/>
            </a:solidFill>
            <a:ln>
              <a:solidFill>
                <a:srgbClr val="008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Arial Black"/>
                  <a:cs typeface="Arial Black"/>
                </a:rPr>
                <a:t>AS4</a:t>
              </a:r>
              <a:endParaRPr kumimoji="1" lang="zh-CN" altLang="en-US" dirty="0" smtClean="0">
                <a:latin typeface="Arial Black"/>
                <a:cs typeface="Arial Black"/>
              </a:endParaRPr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3174773" y="4778429"/>
              <a:ext cx="726819" cy="300731"/>
            </a:xfrm>
            <a:prstGeom prst="roundRect">
              <a:avLst/>
            </a:prstGeom>
            <a:solidFill>
              <a:srgbClr val="0080FF"/>
            </a:solidFill>
            <a:ln>
              <a:solidFill>
                <a:srgbClr val="008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Arial Black"/>
                  <a:cs typeface="Arial Black"/>
                </a:rPr>
                <a:t>AS2</a:t>
              </a:r>
              <a:endParaRPr kumimoji="1" lang="zh-CN" altLang="en-US" dirty="0" smtClean="0">
                <a:latin typeface="Arial Black"/>
                <a:cs typeface="Arial Black"/>
              </a:endParaRPr>
            </a:p>
          </p:txBody>
        </p:sp>
        <p:sp>
          <p:nvSpPr>
            <p:cNvPr id="13" name="圆角矩形 12"/>
            <p:cNvSpPr/>
            <p:nvPr/>
          </p:nvSpPr>
          <p:spPr>
            <a:xfrm>
              <a:off x="2031187" y="5068455"/>
              <a:ext cx="726819" cy="300731"/>
            </a:xfrm>
            <a:prstGeom prst="roundRect">
              <a:avLst/>
            </a:prstGeom>
            <a:solidFill>
              <a:srgbClr val="0080FF"/>
            </a:solidFill>
            <a:ln>
              <a:solidFill>
                <a:srgbClr val="008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Arial Black"/>
                  <a:cs typeface="Arial Black"/>
                </a:rPr>
                <a:t>AS1</a:t>
              </a:r>
              <a:endParaRPr kumimoji="1" lang="zh-CN" altLang="en-US" dirty="0" smtClean="0">
                <a:latin typeface="Arial Black"/>
                <a:cs typeface="Arial Black"/>
              </a:endParaRPr>
            </a:p>
          </p:txBody>
        </p:sp>
        <p:cxnSp>
          <p:nvCxnSpPr>
            <p:cNvPr id="16" name="直线连接符 15"/>
            <p:cNvCxnSpPr>
              <a:endCxn id="12" idx="0"/>
            </p:cNvCxnSpPr>
            <p:nvPr/>
          </p:nvCxnSpPr>
          <p:spPr>
            <a:xfrm flipH="1">
              <a:off x="3538183" y="4131589"/>
              <a:ext cx="363410" cy="646840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线连接符 18"/>
            <p:cNvCxnSpPr>
              <a:stCxn id="12" idx="2"/>
              <a:endCxn id="8" idx="0"/>
            </p:cNvCxnSpPr>
            <p:nvPr/>
          </p:nvCxnSpPr>
          <p:spPr>
            <a:xfrm flipH="1">
              <a:off x="2933403" y="5079160"/>
              <a:ext cx="604780" cy="646728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连接符 21"/>
            <p:cNvCxnSpPr>
              <a:endCxn id="10" idx="0"/>
            </p:cNvCxnSpPr>
            <p:nvPr/>
          </p:nvCxnSpPr>
          <p:spPr>
            <a:xfrm>
              <a:off x="4481673" y="4273957"/>
              <a:ext cx="983650" cy="1299676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圆角矩形 24"/>
            <p:cNvSpPr/>
            <p:nvPr/>
          </p:nvSpPr>
          <p:spPr>
            <a:xfrm>
              <a:off x="5314340" y="6308344"/>
              <a:ext cx="726819" cy="300731"/>
            </a:xfrm>
            <a:prstGeom prst="roundRect">
              <a:avLst/>
            </a:prstGeom>
            <a:solidFill>
              <a:srgbClr val="0080FF"/>
            </a:solidFill>
            <a:ln>
              <a:solidFill>
                <a:srgbClr val="008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Arial Black"/>
                  <a:cs typeface="Arial Black"/>
                </a:rPr>
                <a:t>AS6</a:t>
              </a:r>
              <a:endParaRPr kumimoji="1" lang="zh-CN" altLang="en-US" dirty="0" smtClean="0">
                <a:latin typeface="Arial Black"/>
                <a:cs typeface="Arial Black"/>
              </a:endParaRPr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4122161" y="4928794"/>
              <a:ext cx="726819" cy="300731"/>
            </a:xfrm>
            <a:prstGeom prst="roundRect">
              <a:avLst/>
            </a:prstGeom>
            <a:solidFill>
              <a:srgbClr val="0080FF"/>
            </a:solidFill>
            <a:ln>
              <a:solidFill>
                <a:srgbClr val="008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Arial Black"/>
                  <a:cs typeface="Arial Black"/>
                </a:rPr>
                <a:t>AS5</a:t>
              </a:r>
              <a:endParaRPr kumimoji="1" lang="zh-CN" altLang="en-US" dirty="0" smtClean="0">
                <a:latin typeface="Arial Black"/>
                <a:cs typeface="Arial Black"/>
              </a:endParaRPr>
            </a:p>
          </p:txBody>
        </p:sp>
        <p:cxnSp>
          <p:nvCxnSpPr>
            <p:cNvPr id="27" name="直线连接符 26"/>
            <p:cNvCxnSpPr>
              <a:stCxn id="26" idx="2"/>
              <a:endCxn id="11" idx="0"/>
            </p:cNvCxnSpPr>
            <p:nvPr/>
          </p:nvCxnSpPr>
          <p:spPr>
            <a:xfrm flipH="1">
              <a:off x="4265002" y="5229525"/>
              <a:ext cx="220569" cy="846264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线连接符 30"/>
            <p:cNvCxnSpPr>
              <a:endCxn id="26" idx="0"/>
            </p:cNvCxnSpPr>
            <p:nvPr/>
          </p:nvCxnSpPr>
          <p:spPr>
            <a:xfrm>
              <a:off x="4265002" y="4273957"/>
              <a:ext cx="220569" cy="654837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线连接符 33"/>
            <p:cNvCxnSpPr>
              <a:stCxn id="26" idx="2"/>
              <a:endCxn id="10" idx="0"/>
            </p:cNvCxnSpPr>
            <p:nvPr/>
          </p:nvCxnSpPr>
          <p:spPr>
            <a:xfrm>
              <a:off x="4485571" y="5229525"/>
              <a:ext cx="979752" cy="344108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>
              <a:stCxn id="10" idx="2"/>
              <a:endCxn id="25" idx="0"/>
            </p:cNvCxnSpPr>
            <p:nvPr/>
          </p:nvCxnSpPr>
          <p:spPr>
            <a:xfrm>
              <a:off x="5465323" y="5874364"/>
              <a:ext cx="212427" cy="433980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线连接符 39"/>
            <p:cNvCxnSpPr>
              <a:endCxn id="41" idx="0"/>
            </p:cNvCxnSpPr>
            <p:nvPr/>
          </p:nvCxnSpPr>
          <p:spPr>
            <a:xfrm>
              <a:off x="4992613" y="3970997"/>
              <a:ext cx="1035288" cy="1035266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圆角矩形 40"/>
            <p:cNvSpPr/>
            <p:nvPr/>
          </p:nvSpPr>
          <p:spPr>
            <a:xfrm>
              <a:off x="5664491" y="5006263"/>
              <a:ext cx="726819" cy="300731"/>
            </a:xfrm>
            <a:prstGeom prst="roundRect">
              <a:avLst/>
            </a:prstGeom>
            <a:solidFill>
              <a:srgbClr val="0080FF"/>
            </a:solidFill>
            <a:ln>
              <a:solidFill>
                <a:srgbClr val="008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Arial Black"/>
                  <a:cs typeface="Arial Black"/>
                </a:rPr>
                <a:t>AS8</a:t>
              </a:r>
              <a:endParaRPr kumimoji="1" lang="zh-CN" altLang="en-US" dirty="0" smtClean="0">
                <a:latin typeface="Arial Black"/>
                <a:cs typeface="Arial Black"/>
              </a:endParaRPr>
            </a:p>
          </p:txBody>
        </p:sp>
        <p:cxnSp>
          <p:nvCxnSpPr>
            <p:cNvPr id="43" name="直线连接符 42"/>
            <p:cNvCxnSpPr>
              <a:stCxn id="12" idx="1"/>
              <a:endCxn id="13" idx="3"/>
            </p:cNvCxnSpPr>
            <p:nvPr/>
          </p:nvCxnSpPr>
          <p:spPr>
            <a:xfrm flipH="1">
              <a:off x="2758006" y="4928795"/>
              <a:ext cx="416767" cy="290026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线连接符 45"/>
            <p:cNvCxnSpPr>
              <a:stCxn id="41" idx="1"/>
              <a:endCxn id="26" idx="3"/>
            </p:cNvCxnSpPr>
            <p:nvPr/>
          </p:nvCxnSpPr>
          <p:spPr>
            <a:xfrm flipH="1" flipV="1">
              <a:off x="4848980" y="5079160"/>
              <a:ext cx="815511" cy="77469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 53"/>
          <p:cNvGrpSpPr/>
          <p:nvPr/>
        </p:nvGrpSpPr>
        <p:grpSpPr>
          <a:xfrm>
            <a:off x="2029166" y="3708012"/>
            <a:ext cx="4664265" cy="2515138"/>
            <a:chOff x="2029166" y="3708012"/>
            <a:chExt cx="4664265" cy="2515138"/>
          </a:xfrm>
        </p:grpSpPr>
        <p:sp>
          <p:nvSpPr>
            <p:cNvPr id="51" name="任意形状 50"/>
            <p:cNvSpPr/>
            <p:nvPr/>
          </p:nvSpPr>
          <p:spPr>
            <a:xfrm>
              <a:off x="2029166" y="3708012"/>
              <a:ext cx="1565894" cy="2102491"/>
            </a:xfrm>
            <a:custGeom>
              <a:avLst/>
              <a:gdLst>
                <a:gd name="connsiteX0" fmla="*/ 0 w 1565894"/>
                <a:gd name="connsiteY0" fmla="*/ 1576918 h 2102491"/>
                <a:gd name="connsiteX1" fmla="*/ 1240854 w 1565894"/>
                <a:gd name="connsiteY1" fmla="*/ 189989 h 2102491"/>
                <a:gd name="connsiteX2" fmla="*/ 1518222 w 1565894"/>
                <a:gd name="connsiteY2" fmla="*/ 219187 h 2102491"/>
                <a:gd name="connsiteX3" fmla="*/ 452547 w 1565894"/>
                <a:gd name="connsiteY3" fmla="*/ 2102491 h 210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5894" h="2102491">
                  <a:moveTo>
                    <a:pt x="0" y="1576918"/>
                  </a:moveTo>
                  <a:cubicBezTo>
                    <a:pt x="493908" y="996598"/>
                    <a:pt x="987817" y="416278"/>
                    <a:pt x="1240854" y="189989"/>
                  </a:cubicBezTo>
                  <a:cubicBezTo>
                    <a:pt x="1493891" y="-36300"/>
                    <a:pt x="1649607" y="-99563"/>
                    <a:pt x="1518222" y="219187"/>
                  </a:cubicBezTo>
                  <a:cubicBezTo>
                    <a:pt x="1386838" y="537937"/>
                    <a:pt x="452547" y="2102491"/>
                    <a:pt x="452547" y="2102491"/>
                  </a:cubicBezTo>
                </a:path>
              </a:pathLst>
            </a:custGeom>
            <a:ln w="7620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2" name="任意形状 51"/>
            <p:cNvSpPr/>
            <p:nvPr/>
          </p:nvSpPr>
          <p:spPr>
            <a:xfrm rot="20062152">
              <a:off x="2868417" y="4120659"/>
              <a:ext cx="1962328" cy="2102491"/>
            </a:xfrm>
            <a:custGeom>
              <a:avLst/>
              <a:gdLst>
                <a:gd name="connsiteX0" fmla="*/ 0 w 1565894"/>
                <a:gd name="connsiteY0" fmla="*/ 1576918 h 2102491"/>
                <a:gd name="connsiteX1" fmla="*/ 1240854 w 1565894"/>
                <a:gd name="connsiteY1" fmla="*/ 189989 h 2102491"/>
                <a:gd name="connsiteX2" fmla="*/ 1518222 w 1565894"/>
                <a:gd name="connsiteY2" fmla="*/ 219187 h 2102491"/>
                <a:gd name="connsiteX3" fmla="*/ 452547 w 1565894"/>
                <a:gd name="connsiteY3" fmla="*/ 2102491 h 210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5894" h="2102491">
                  <a:moveTo>
                    <a:pt x="0" y="1576918"/>
                  </a:moveTo>
                  <a:cubicBezTo>
                    <a:pt x="493908" y="996598"/>
                    <a:pt x="987817" y="416278"/>
                    <a:pt x="1240854" y="189989"/>
                  </a:cubicBezTo>
                  <a:cubicBezTo>
                    <a:pt x="1493891" y="-36300"/>
                    <a:pt x="1649607" y="-99563"/>
                    <a:pt x="1518222" y="219187"/>
                  </a:cubicBezTo>
                  <a:cubicBezTo>
                    <a:pt x="1386838" y="537937"/>
                    <a:pt x="452547" y="2102491"/>
                    <a:pt x="452547" y="2102491"/>
                  </a:cubicBezTo>
                </a:path>
              </a:pathLst>
            </a:custGeom>
            <a:ln w="7620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3" name="任意形状 52"/>
            <p:cNvSpPr/>
            <p:nvPr/>
          </p:nvSpPr>
          <p:spPr>
            <a:xfrm rot="17374788">
              <a:off x="4481839" y="3906019"/>
              <a:ext cx="1962328" cy="2460857"/>
            </a:xfrm>
            <a:custGeom>
              <a:avLst/>
              <a:gdLst>
                <a:gd name="connsiteX0" fmla="*/ 0 w 1565894"/>
                <a:gd name="connsiteY0" fmla="*/ 1576918 h 2102491"/>
                <a:gd name="connsiteX1" fmla="*/ 1240854 w 1565894"/>
                <a:gd name="connsiteY1" fmla="*/ 189989 h 2102491"/>
                <a:gd name="connsiteX2" fmla="*/ 1518222 w 1565894"/>
                <a:gd name="connsiteY2" fmla="*/ 219187 h 2102491"/>
                <a:gd name="connsiteX3" fmla="*/ 452547 w 1565894"/>
                <a:gd name="connsiteY3" fmla="*/ 2102491 h 210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5894" h="2102491">
                  <a:moveTo>
                    <a:pt x="0" y="1576918"/>
                  </a:moveTo>
                  <a:cubicBezTo>
                    <a:pt x="493908" y="996598"/>
                    <a:pt x="987817" y="416278"/>
                    <a:pt x="1240854" y="189989"/>
                  </a:cubicBezTo>
                  <a:cubicBezTo>
                    <a:pt x="1493891" y="-36300"/>
                    <a:pt x="1649607" y="-99563"/>
                    <a:pt x="1518222" y="219187"/>
                  </a:cubicBezTo>
                  <a:cubicBezTo>
                    <a:pt x="1386838" y="537937"/>
                    <a:pt x="452547" y="2102491"/>
                    <a:pt x="452547" y="2102491"/>
                  </a:cubicBezTo>
                </a:path>
              </a:pathLst>
            </a:custGeom>
            <a:ln w="7620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07861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域际路由协议历史</a:t>
            </a:r>
            <a:r>
              <a:rPr kumimoji="1" lang="en-US" altLang="zh-CN" dirty="0" smtClean="0"/>
              <a:t> </a:t>
            </a:r>
            <a:r>
              <a:rPr kumimoji="1" lang="en-US" altLang="zh-CN" sz="1400" dirty="0" smtClean="0"/>
              <a:t>[RFC5773]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000" dirty="0" smtClean="0">
                <a:solidFill>
                  <a:srgbClr val="3366FF"/>
                </a:solidFill>
              </a:rPr>
              <a:t>1984</a:t>
            </a:r>
            <a:r>
              <a:rPr kumimoji="1" lang="zh-CN" altLang="en-US" sz="2000" dirty="0" smtClean="0">
                <a:solidFill>
                  <a:srgbClr val="3366FF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103154"/>
                </a:solidFill>
              </a:rPr>
              <a:t>EGP(Exterior</a:t>
            </a:r>
            <a:r>
              <a:rPr kumimoji="1" lang="zh-CN" altLang="en-US" sz="2000" dirty="0" smtClean="0">
                <a:solidFill>
                  <a:srgbClr val="103154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103154"/>
                </a:solidFill>
              </a:rPr>
              <a:t>Gateway</a:t>
            </a:r>
            <a:r>
              <a:rPr kumimoji="1" lang="zh-CN" altLang="en-US" sz="2000" dirty="0" smtClean="0">
                <a:solidFill>
                  <a:srgbClr val="103154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103154"/>
                </a:solidFill>
              </a:rPr>
              <a:t>Protocol)</a:t>
            </a:r>
            <a:r>
              <a:rPr kumimoji="1" lang="zh-CN" altLang="en-US" sz="2000" dirty="0" smtClean="0">
                <a:solidFill>
                  <a:srgbClr val="103154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103154"/>
                </a:solidFill>
              </a:rPr>
              <a:t>[Mills]</a:t>
            </a:r>
          </a:p>
          <a:p>
            <a:r>
              <a:rPr kumimoji="1" lang="en-US" altLang="zh-CN" sz="2000" dirty="0">
                <a:solidFill>
                  <a:srgbClr val="3366FF"/>
                </a:solidFill>
              </a:rPr>
              <a:t>1989</a:t>
            </a:r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NSFNET</a:t>
            </a:r>
            <a:r>
              <a:rPr kumimoji="1" lang="zh-CN" altLang="en-US" sz="2000" dirty="0" smtClean="0"/>
              <a:t>取代</a:t>
            </a:r>
            <a:r>
              <a:rPr kumimoji="1" lang="en-US" altLang="zh-CN" sz="2000" dirty="0" smtClean="0"/>
              <a:t>APARNET</a:t>
            </a:r>
            <a:r>
              <a:rPr kumimoji="1" lang="zh-CN" altLang="en-US" sz="2000" dirty="0" smtClean="0"/>
              <a:t>成为互联网骨干，需要新的</a:t>
            </a:r>
            <a:r>
              <a:rPr kumimoji="1" lang="en-US" altLang="zh-CN" sz="2000" dirty="0" smtClean="0"/>
              <a:t>EGP</a:t>
            </a:r>
            <a:endParaRPr kumimoji="1" lang="en-US" altLang="zh-CN" sz="2000" dirty="0" smtClean="0">
              <a:solidFill>
                <a:srgbClr val="103154"/>
              </a:solidFill>
            </a:endParaRPr>
          </a:p>
          <a:p>
            <a:r>
              <a:rPr kumimoji="1" lang="en-US" altLang="zh-CN" sz="2000" dirty="0" smtClean="0">
                <a:solidFill>
                  <a:srgbClr val="3366FF"/>
                </a:solidFill>
              </a:rPr>
              <a:t>1989</a:t>
            </a:r>
            <a:r>
              <a:rPr kumimoji="1" lang="en-US" altLang="zh-CN" sz="2000" dirty="0" smtClean="0"/>
              <a:t> BGP1</a:t>
            </a:r>
            <a:r>
              <a:rPr kumimoji="1" lang="zh-CN" altLang="en-US" sz="2000" dirty="0" smtClean="0"/>
              <a:t>(</a:t>
            </a:r>
            <a:r>
              <a:rPr kumimoji="1" lang="en-US" altLang="zh-CN" sz="2000" dirty="0" smtClean="0"/>
              <a:t>Border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Gateway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Protocol)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[</a:t>
            </a:r>
            <a:r>
              <a:rPr lang="en-US" altLang="zh-CN" sz="2000" dirty="0" err="1" smtClean="0"/>
              <a:t>Lougheed</a:t>
            </a:r>
            <a:r>
              <a:rPr lang="zh-CN" altLang="zh-CN" sz="2000" dirty="0" smtClean="0"/>
              <a:t> </a:t>
            </a:r>
            <a:r>
              <a:rPr lang="en-US" altLang="zh-CN" sz="2000" dirty="0" smtClean="0"/>
              <a:t>&amp;</a:t>
            </a:r>
            <a:r>
              <a:rPr lang="zh-CN" altLang="en-US" sz="2000" dirty="0" smtClean="0"/>
              <a:t> </a:t>
            </a:r>
            <a:r>
              <a:rPr lang="en-US" altLang="zh-CN" sz="2000" dirty="0" err="1" smtClean="0"/>
              <a:t>Rekhter</a:t>
            </a:r>
            <a:r>
              <a:rPr kumimoji="1" lang="en-US" altLang="zh-CN" sz="2000" dirty="0" smtClean="0"/>
              <a:t>]</a:t>
            </a:r>
            <a:endParaRPr kumimoji="1" lang="en-US" altLang="zh-CN" sz="2000" dirty="0"/>
          </a:p>
          <a:p>
            <a:r>
              <a:rPr kumimoji="1" lang="en-US" altLang="zh-CN" sz="2000" dirty="0" smtClean="0">
                <a:solidFill>
                  <a:srgbClr val="3366FF"/>
                </a:solidFill>
              </a:rPr>
              <a:t>1993</a:t>
            </a:r>
            <a:r>
              <a:rPr kumimoji="1" lang="zh-CN" altLang="en-US" sz="2000" dirty="0" smtClean="0">
                <a:solidFill>
                  <a:srgbClr val="3366FF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103154"/>
                </a:solidFill>
              </a:rPr>
              <a:t>ISO</a:t>
            </a:r>
            <a:r>
              <a:rPr kumimoji="1" lang="zh-CN" altLang="en-US" sz="2000" dirty="0" smtClean="0">
                <a:solidFill>
                  <a:srgbClr val="103154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103154"/>
                </a:solidFill>
              </a:rPr>
              <a:t>IDRP(Inter-domain</a:t>
            </a:r>
            <a:r>
              <a:rPr kumimoji="1" lang="zh-CN" altLang="en-US" sz="2000" dirty="0" smtClean="0">
                <a:solidFill>
                  <a:srgbClr val="103154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103154"/>
                </a:solidFill>
              </a:rPr>
              <a:t>Routing</a:t>
            </a:r>
            <a:r>
              <a:rPr kumimoji="1" lang="zh-CN" altLang="en-US" sz="2000" dirty="0" smtClean="0">
                <a:solidFill>
                  <a:srgbClr val="103154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103154"/>
                </a:solidFill>
              </a:rPr>
              <a:t>Protocol)</a:t>
            </a:r>
          </a:p>
          <a:p>
            <a:r>
              <a:rPr kumimoji="1" lang="en-US" altLang="zh-CN" sz="2000" dirty="0" smtClean="0">
                <a:solidFill>
                  <a:srgbClr val="3366FF"/>
                </a:solidFill>
              </a:rPr>
              <a:t>1995</a:t>
            </a:r>
            <a:r>
              <a:rPr kumimoji="1" lang="zh-CN" altLang="en-US" sz="2000" dirty="0" smtClean="0">
                <a:solidFill>
                  <a:srgbClr val="3366FF"/>
                </a:solidFill>
              </a:rPr>
              <a:t> </a:t>
            </a:r>
            <a:r>
              <a:rPr kumimoji="1" lang="en-US" altLang="zh-CN" sz="2000" dirty="0" smtClean="0"/>
              <a:t>BGP4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[</a:t>
            </a:r>
            <a:r>
              <a:rPr lang="en-US" altLang="zh-CN" sz="2000" dirty="0" err="1" smtClean="0"/>
              <a:t>Rekhter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&amp;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Tony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Li]</a:t>
            </a:r>
            <a:r>
              <a:rPr lang="zh-CN" altLang="en-US" sz="2000" dirty="0" smtClean="0"/>
              <a:t> 发表，当前的域际路由协议标准</a:t>
            </a:r>
            <a:endParaRPr lang="en-US" altLang="zh-CN" sz="2000" dirty="0" smtClean="0"/>
          </a:p>
          <a:p>
            <a:r>
              <a:rPr kumimoji="1" lang="zh-CN" altLang="zh-CN" sz="2000" dirty="0" smtClean="0">
                <a:solidFill>
                  <a:srgbClr val="3366FF"/>
                </a:solidFill>
              </a:rPr>
              <a:t>2</a:t>
            </a:r>
            <a:r>
              <a:rPr kumimoji="1" lang="en-US" altLang="zh-CN" sz="2000" dirty="0" smtClean="0">
                <a:solidFill>
                  <a:srgbClr val="3366FF"/>
                </a:solidFill>
              </a:rPr>
              <a:t>00</a:t>
            </a:r>
            <a:r>
              <a:rPr kumimoji="1" lang="zh-CN" altLang="zh-CN" sz="2000" dirty="0">
                <a:solidFill>
                  <a:srgbClr val="3366FF"/>
                </a:solidFill>
              </a:rPr>
              <a:t>6</a:t>
            </a:r>
            <a:r>
              <a:rPr kumimoji="1" lang="zh-CN" altLang="en-US" sz="2000" dirty="0" smtClean="0">
                <a:solidFill>
                  <a:srgbClr val="3366FF"/>
                </a:solidFill>
              </a:rPr>
              <a:t> </a:t>
            </a:r>
            <a:r>
              <a:rPr kumimoji="1" lang="zh-CN" altLang="en-US" sz="2000" dirty="0" smtClean="0">
                <a:solidFill>
                  <a:srgbClr val="103154"/>
                </a:solidFill>
              </a:rPr>
              <a:t>最新的</a:t>
            </a:r>
            <a:r>
              <a:rPr kumimoji="1" lang="en-US" altLang="zh-CN" sz="2000" dirty="0" smtClean="0">
                <a:solidFill>
                  <a:srgbClr val="103154"/>
                </a:solidFill>
              </a:rPr>
              <a:t>BGP4</a:t>
            </a:r>
            <a:r>
              <a:rPr kumimoji="1" lang="en-US" altLang="en-US" sz="2000" dirty="0" smtClean="0">
                <a:solidFill>
                  <a:srgbClr val="103154"/>
                </a:solidFill>
              </a:rPr>
              <a:t>标准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[RFC4271] (</a:t>
            </a:r>
            <a:r>
              <a:rPr kumimoji="1" lang="zh-CN" altLang="en-US" sz="2000" dirty="0">
                <a:solidFill>
                  <a:srgbClr val="103154"/>
                </a:solidFill>
              </a:rPr>
              <a:t>支持</a:t>
            </a:r>
            <a:r>
              <a:rPr kumimoji="1" lang="zh-CN" altLang="zh-CN" sz="2000" dirty="0"/>
              <a:t>4</a:t>
            </a:r>
            <a:r>
              <a:rPr kumimoji="1" lang="zh-CN" altLang="en-US" sz="2000" dirty="0"/>
              <a:t>字节</a:t>
            </a:r>
            <a:r>
              <a:rPr kumimoji="1" lang="en-US" altLang="zh-CN" sz="2000" dirty="0"/>
              <a:t>AS</a:t>
            </a:r>
            <a:r>
              <a:rPr kumimoji="1" lang="zh-CN" altLang="en-US" sz="2000" dirty="0"/>
              <a:t>号</a:t>
            </a:r>
            <a:r>
              <a:rPr kumimoji="1" lang="en-US" altLang="zh-CN" sz="2000" dirty="0" smtClean="0"/>
              <a:t>)</a:t>
            </a:r>
            <a:endParaRPr kumimoji="1" lang="en-US" altLang="zh-CN" sz="20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13</a:t>
            </a:fld>
            <a:endParaRPr kumimoji="1" lang="zh-CN" altLang="en-US" dirty="0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kumimoji="1" lang="en-US" altLang="zh-CN" smtClean="0"/>
              <a:t>HIT ComNet-II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0020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Internet</a:t>
            </a:r>
            <a:r>
              <a:rPr kumimoji="1" lang="zh-CN" altLang="en-US" dirty="0" smtClean="0"/>
              <a:t>自治域级拓扑增长图</a:t>
            </a:r>
            <a:r>
              <a:rPr kumimoji="1" lang="en-US" altLang="zh-CN" dirty="0"/>
              <a:t> </a:t>
            </a:r>
            <a:r>
              <a:rPr kumimoji="1" lang="en-US" altLang="zh-CN" sz="1100" dirty="0"/>
              <a:t>http://</a:t>
            </a:r>
            <a:r>
              <a:rPr kumimoji="1" lang="en-US" altLang="zh-CN" sz="1100" dirty="0" err="1"/>
              <a:t>irl.cs.ucla.edu</a:t>
            </a:r>
            <a:r>
              <a:rPr kumimoji="1" lang="en-US" altLang="zh-CN" sz="1100" dirty="0"/>
              <a:t>/topology/</a:t>
            </a:r>
            <a:endParaRPr kumimoji="1"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kumimoji="1" lang="en-US" altLang="zh-CN" smtClean="0"/>
              <a:t>HIT ComNet-II</a:t>
            </a:r>
            <a:endParaRPr kumimoji="1"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14</a:t>
            </a:fld>
            <a:endParaRPr kumimoji="1" lang="zh-CN" altLang="en-US" dirty="0"/>
          </a:p>
        </p:txBody>
      </p:sp>
      <p:pic>
        <p:nvPicPr>
          <p:cNvPr id="7" name="图片 6" descr="Screen Shot 2014-12-24 at 11.21.4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" y="1041400"/>
            <a:ext cx="7505700" cy="4775200"/>
          </a:xfrm>
          <a:prstGeom prst="rect">
            <a:avLst/>
          </a:prstGeom>
        </p:spPr>
      </p:pic>
      <p:sp>
        <p:nvSpPr>
          <p:cNvPr id="8" name="圆角矩形标注 7"/>
          <p:cNvSpPr/>
          <p:nvPr/>
        </p:nvSpPr>
        <p:spPr>
          <a:xfrm>
            <a:off x="6843889" y="3062112"/>
            <a:ext cx="1989667" cy="676130"/>
          </a:xfrm>
          <a:prstGeom prst="wedgeRoundRectCallout">
            <a:avLst>
              <a:gd name="adj1" fmla="val -108966"/>
              <a:gd name="adj2" fmla="val 217823"/>
              <a:gd name="adj3" fmla="val 16667"/>
            </a:avLst>
          </a:prstGeom>
          <a:solidFill>
            <a:schemeClr val="bg1"/>
          </a:solidFill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自治域数量匀速增长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,</a:t>
            </a:r>
          </a:p>
          <a:p>
            <a:pPr algn="ctr"/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2014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年底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,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近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5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万</a:t>
            </a:r>
            <a:endParaRPr kumimoji="1" lang="en-US" altLang="zh-CN" sz="14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9" name="圆角矩形标注 8"/>
          <p:cNvSpPr/>
          <p:nvPr/>
        </p:nvSpPr>
        <p:spPr>
          <a:xfrm>
            <a:off x="3750733" y="2385982"/>
            <a:ext cx="1989667" cy="676130"/>
          </a:xfrm>
          <a:prstGeom prst="wedgeRoundRectCallout">
            <a:avLst>
              <a:gd name="adj1" fmla="val 70467"/>
              <a:gd name="adj2" fmla="val 109297"/>
              <a:gd name="adj3" fmla="val 16667"/>
            </a:avLst>
          </a:prstGeom>
          <a:solidFill>
            <a:schemeClr val="bg1"/>
          </a:solidFill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域际链接加速增长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,</a:t>
            </a:r>
          </a:p>
          <a:p>
            <a:pPr algn="ctr"/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2014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年底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,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超</a:t>
            </a:r>
            <a:r>
              <a:rPr kumimoji="1" lang="zh-CN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2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0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万</a:t>
            </a:r>
            <a:endParaRPr kumimoji="1" lang="en-US" altLang="zh-CN" sz="14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0" name="圆角矩形标注 9"/>
          <p:cNvSpPr/>
          <p:nvPr/>
        </p:nvSpPr>
        <p:spPr>
          <a:xfrm>
            <a:off x="5974644" y="5699487"/>
            <a:ext cx="1989667" cy="507986"/>
          </a:xfrm>
          <a:prstGeom prst="wedgeRoundRectCallout">
            <a:avLst>
              <a:gd name="adj1" fmla="val 19403"/>
              <a:gd name="adj2" fmla="val -107755"/>
              <a:gd name="adj3" fmla="val 16667"/>
            </a:avLst>
          </a:prstGeom>
          <a:solidFill>
            <a:schemeClr val="bg1"/>
          </a:solidFill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IPv6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自治域数量</a:t>
            </a:r>
            <a:endParaRPr kumimoji="1" lang="en-US" altLang="zh-CN" sz="14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依旧不高</a:t>
            </a:r>
            <a:endParaRPr kumimoji="1" lang="en-US" altLang="zh-CN" sz="14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1" name="圆角矩形标注 10"/>
          <p:cNvSpPr/>
          <p:nvPr/>
        </p:nvSpPr>
        <p:spPr>
          <a:xfrm>
            <a:off x="3572933" y="5812376"/>
            <a:ext cx="1989667" cy="507986"/>
          </a:xfrm>
          <a:prstGeom prst="wedgeRoundRectCallout">
            <a:avLst>
              <a:gd name="adj1" fmla="val 103800"/>
              <a:gd name="adj2" fmla="val -202202"/>
              <a:gd name="adj3" fmla="val 16667"/>
            </a:avLst>
          </a:prstGeom>
          <a:solidFill>
            <a:schemeClr val="bg1"/>
          </a:solidFill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IPv6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域际链接数量</a:t>
            </a:r>
            <a:endParaRPr kumimoji="1" lang="en-US" altLang="zh-CN" sz="14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近年来增长迅速</a:t>
            </a:r>
            <a:endParaRPr kumimoji="1" lang="en-US" altLang="zh-CN" sz="14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424497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BGP4</a:t>
            </a:r>
            <a:r>
              <a:rPr kumimoji="1" lang="zh-CN" altLang="en-US" dirty="0" smtClean="0"/>
              <a:t>要点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sz="2000" dirty="0" smtClean="0"/>
              <a:t>交换网络层可达性信息</a:t>
            </a:r>
            <a:r>
              <a:rPr kumimoji="1" lang="en-US" altLang="zh-CN" sz="2000" dirty="0" smtClean="0"/>
              <a:t>(NLRI,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Network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Layer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Reachability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Info)</a:t>
            </a:r>
          </a:p>
          <a:p>
            <a:pPr lvl="1"/>
            <a:r>
              <a:rPr kumimoji="1" lang="zh-CN" altLang="en-US" sz="1800" dirty="0" smtClean="0"/>
              <a:t>对于</a:t>
            </a:r>
            <a:r>
              <a:rPr kumimoji="1" lang="en-US" altLang="zh-CN" sz="1800" dirty="0" smtClean="0"/>
              <a:t>IP</a:t>
            </a:r>
            <a:r>
              <a:rPr kumimoji="1" lang="zh-CN" altLang="en-US" sz="1800" dirty="0" smtClean="0"/>
              <a:t>网络，即</a:t>
            </a:r>
            <a:r>
              <a:rPr kumimoji="1" lang="en-US" altLang="zh-CN" sz="1800" dirty="0" smtClean="0"/>
              <a:t>IP</a:t>
            </a:r>
            <a:r>
              <a:rPr kumimoji="1" lang="zh-CN" altLang="en-US" sz="1800" dirty="0" smtClean="0"/>
              <a:t>地址前缀</a:t>
            </a:r>
            <a:endParaRPr kumimoji="1" lang="en-US" altLang="zh-CN" sz="1800" dirty="0" smtClean="0"/>
          </a:p>
          <a:p>
            <a:r>
              <a:rPr kumimoji="1" lang="zh-CN" altLang="en-US" sz="2000" dirty="0" smtClean="0"/>
              <a:t>基于路径向量协议，支持基于策略的路由，采用累积更新模式</a:t>
            </a:r>
            <a:endParaRPr kumimoji="1" lang="en-US" altLang="zh-CN" sz="2000" dirty="0" smtClean="0"/>
          </a:p>
          <a:p>
            <a:r>
              <a:rPr kumimoji="1" lang="zh-CN" altLang="en-US" sz="2000" dirty="0" smtClean="0"/>
              <a:t>两台相邻路由器，互称为</a:t>
            </a:r>
            <a:r>
              <a:rPr kumimoji="1" lang="en-US" altLang="zh-CN" sz="2000" dirty="0" smtClean="0"/>
              <a:t>peer</a:t>
            </a:r>
            <a:r>
              <a:rPr kumimoji="1" lang="zh-CN" altLang="en-US" sz="2000" dirty="0" smtClean="0"/>
              <a:t>，通过</a:t>
            </a:r>
            <a:r>
              <a:rPr kumimoji="1" lang="en-US" altLang="zh-CN" sz="2000" dirty="0" smtClean="0"/>
              <a:t>TCP</a:t>
            </a:r>
            <a:r>
              <a:rPr kumimoji="1" lang="zh-CN" altLang="en-US" sz="2000" dirty="0" smtClean="0"/>
              <a:t>端口</a:t>
            </a:r>
            <a:r>
              <a:rPr kumimoji="1" lang="en-US" altLang="zh-CN" sz="2000" dirty="0" smtClean="0"/>
              <a:t>179</a:t>
            </a:r>
            <a:r>
              <a:rPr kumimoji="1" lang="zh-CN" altLang="en-US" sz="2000" dirty="0" smtClean="0"/>
              <a:t>通信</a:t>
            </a:r>
            <a:endParaRPr kumimoji="1" lang="en-US" altLang="zh-CN" sz="2000" dirty="0" smtClean="0"/>
          </a:p>
          <a:p>
            <a:r>
              <a:rPr kumimoji="1" lang="en-US" altLang="zh-CN" sz="2000" dirty="0" err="1"/>
              <a:t>e</a:t>
            </a:r>
            <a:r>
              <a:rPr kumimoji="1" lang="en-US" altLang="zh-CN" sz="2000" dirty="0" err="1" smtClean="0"/>
              <a:t>BGP</a:t>
            </a:r>
            <a:r>
              <a:rPr kumimoji="1" lang="zh-CN" altLang="zh-CN" sz="2000" dirty="0"/>
              <a:t>：</a:t>
            </a:r>
            <a:r>
              <a:rPr kumimoji="1" lang="zh-CN" altLang="en-US" sz="2000" dirty="0"/>
              <a:t>不同自治域间</a:t>
            </a:r>
            <a:r>
              <a:rPr kumimoji="1" lang="en-US" altLang="zh-CN" sz="2000" dirty="0" err="1" smtClean="0"/>
              <a:t>BGP</a:t>
            </a:r>
            <a:r>
              <a:rPr kumimoji="1" lang="en-US" altLang="en-US" sz="2000" dirty="0" err="1" smtClean="0"/>
              <a:t>过程</a:t>
            </a:r>
            <a:r>
              <a:rPr kumimoji="1" lang="zh-CN" altLang="zh-CN" sz="2000" dirty="0" smtClean="0"/>
              <a:t>，</a:t>
            </a:r>
            <a:r>
              <a:rPr kumimoji="1" lang="zh-CN" altLang="en-US" sz="2000" dirty="0" smtClean="0"/>
              <a:t>路由器代表各自的自治域交换信息</a:t>
            </a:r>
            <a:endParaRPr kumimoji="1" lang="en-US" altLang="zh-CN" sz="2000" dirty="0" smtClean="0"/>
          </a:p>
          <a:p>
            <a:r>
              <a:rPr kumimoji="1" lang="en-US" altLang="zh-CN" sz="2000" dirty="0" err="1" smtClean="0"/>
              <a:t>iBGP</a:t>
            </a:r>
            <a:r>
              <a:rPr kumimoji="1" lang="zh-CN" altLang="zh-CN" sz="2000" dirty="0" smtClean="0"/>
              <a:t>：</a:t>
            </a:r>
            <a:r>
              <a:rPr kumimoji="1" lang="zh-CN" altLang="en-US" sz="2000" dirty="0" smtClean="0"/>
              <a:t>同一自治域内的</a:t>
            </a:r>
            <a:r>
              <a:rPr kumimoji="1" lang="en-US" altLang="zh-CN" sz="2000" dirty="0" smtClean="0"/>
              <a:t>BGP</a:t>
            </a:r>
            <a:r>
              <a:rPr kumimoji="1" lang="zh-CN" altLang="en-US" sz="2000" dirty="0" smtClean="0"/>
              <a:t>过程</a:t>
            </a:r>
            <a:r>
              <a:rPr kumimoji="1" lang="zh-CN" altLang="zh-CN" sz="2000" dirty="0"/>
              <a:t>，</a:t>
            </a:r>
            <a:r>
              <a:rPr kumimoji="1" lang="zh-CN" altLang="en-US" sz="2000" dirty="0" smtClean="0"/>
              <a:t>路由器间同步所有域内域外信息</a:t>
            </a:r>
            <a:endParaRPr kumimoji="1" lang="en-US" altLang="zh-CN" sz="2000" dirty="0" smtClean="0"/>
          </a:p>
          <a:p>
            <a:r>
              <a:rPr kumimoji="1" lang="zh-CN" altLang="en-US" sz="2000" dirty="0" smtClean="0"/>
              <a:t>路径属性：</a:t>
            </a:r>
            <a:r>
              <a:rPr kumimoji="1" lang="en-US" altLang="zh-CN" sz="2000" dirty="0" smtClean="0"/>
              <a:t>Origin,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err="1" smtClean="0"/>
              <a:t>AS_path</a:t>
            </a:r>
            <a:r>
              <a:rPr kumimoji="1" lang="en-US" altLang="zh-CN" sz="2000" dirty="0" smtClean="0"/>
              <a:t>,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err="1" smtClean="0"/>
              <a:t>Next_hop</a:t>
            </a:r>
            <a:r>
              <a:rPr kumimoji="1" lang="en-US" altLang="zh-CN" sz="2000" dirty="0" smtClean="0"/>
              <a:t>,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err="1" smtClean="0"/>
              <a:t>Local_pref</a:t>
            </a:r>
            <a:r>
              <a:rPr kumimoji="1" lang="en-US" altLang="zh-CN" sz="2000" dirty="0" smtClean="0"/>
              <a:t>,</a:t>
            </a:r>
            <a:r>
              <a:rPr kumimoji="1" lang="zh-CN" altLang="en-US" sz="2000" dirty="0" smtClean="0"/>
              <a:t>  (略</a:t>
            </a:r>
            <a:r>
              <a:rPr kumimoji="1" lang="en-US" altLang="zh-CN" sz="2000" dirty="0" smtClean="0"/>
              <a:t>)</a:t>
            </a:r>
          </a:p>
          <a:p>
            <a:r>
              <a:rPr kumimoji="1" lang="zh-CN" altLang="en-US" sz="2000" dirty="0" smtClean="0"/>
              <a:t>最优路径选择：</a:t>
            </a:r>
            <a:r>
              <a:rPr kumimoji="1" lang="en-US" altLang="zh-CN" sz="2000" dirty="0"/>
              <a:t>Local</a:t>
            </a:r>
            <a:r>
              <a:rPr kumimoji="1" lang="zh-CN" altLang="en-US" sz="2000" dirty="0"/>
              <a:t>_</a:t>
            </a:r>
            <a:r>
              <a:rPr kumimoji="1" lang="en-US" altLang="zh-CN" sz="2000" dirty="0" err="1"/>
              <a:t>pref</a:t>
            </a:r>
            <a:r>
              <a:rPr kumimoji="1" lang="en-US" altLang="zh-CN" sz="2000" dirty="0"/>
              <a:t>,</a:t>
            </a:r>
            <a:r>
              <a:rPr kumimoji="1" lang="zh-CN" altLang="en-US" sz="2000" dirty="0"/>
              <a:t> </a:t>
            </a:r>
            <a:r>
              <a:rPr kumimoji="1" lang="en-US" altLang="zh-CN" sz="2000" dirty="0" err="1"/>
              <a:t>AS_path</a:t>
            </a:r>
            <a:r>
              <a:rPr kumimoji="1" lang="en-US" altLang="zh-CN" sz="2000" dirty="0"/>
              <a:t>, </a:t>
            </a:r>
            <a:r>
              <a:rPr kumimoji="1" lang="en-US" altLang="zh-CN" sz="2000" dirty="0" smtClean="0"/>
              <a:t>Origin</a:t>
            </a:r>
            <a:r>
              <a:rPr kumimoji="1" lang="en-US" altLang="zh-CN" sz="2000" dirty="0"/>
              <a:t>, </a:t>
            </a:r>
            <a:r>
              <a:rPr kumimoji="1" lang="en-US" altLang="zh-CN" sz="2000" dirty="0" smtClean="0"/>
              <a:t>MED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(</a:t>
            </a:r>
            <a:r>
              <a:rPr kumimoji="1" lang="zh-CN" altLang="en-US" sz="2000" dirty="0"/>
              <a:t>略</a:t>
            </a:r>
            <a:r>
              <a:rPr kumimoji="1" lang="en-US" altLang="zh-CN" sz="2000" dirty="0" smtClean="0"/>
              <a:t>)</a:t>
            </a:r>
          </a:p>
          <a:p>
            <a:r>
              <a:rPr kumimoji="1" lang="zh-CN" altLang="en-US" sz="2000" dirty="0"/>
              <a:t>四种消息：</a:t>
            </a:r>
            <a:r>
              <a:rPr kumimoji="1" lang="en-US" altLang="zh-CN" sz="2000" dirty="0"/>
              <a:t>Open,</a:t>
            </a:r>
            <a:r>
              <a:rPr kumimoji="1" lang="zh-CN" altLang="en-US" sz="2000" dirty="0"/>
              <a:t> </a:t>
            </a:r>
            <a:r>
              <a:rPr kumimoji="1" lang="en-US" altLang="zh-CN" sz="2000" dirty="0" err="1"/>
              <a:t>Keepalive</a:t>
            </a:r>
            <a:r>
              <a:rPr kumimoji="1" lang="en-US" altLang="zh-CN" sz="2000" dirty="0"/>
              <a:t>,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Update,</a:t>
            </a:r>
            <a:r>
              <a:rPr kumimoji="1" lang="zh-CN" altLang="en-US" sz="2000" dirty="0"/>
              <a:t> </a:t>
            </a:r>
            <a:r>
              <a:rPr kumimoji="1" lang="en-US" altLang="zh-CN" sz="2000" dirty="0" smtClean="0"/>
              <a:t>Notification</a:t>
            </a:r>
            <a:endParaRPr kumimoji="1" lang="en-US" altLang="zh-CN" sz="20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kumimoji="1" lang="en-US" altLang="zh-CN" smtClean="0"/>
              <a:t>HIT ComNet-II</a:t>
            </a:r>
            <a:endParaRPr kumimoji="1"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15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76098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圆角矩形 54"/>
          <p:cNvSpPr/>
          <p:nvPr/>
        </p:nvSpPr>
        <p:spPr>
          <a:xfrm>
            <a:off x="823999" y="1021167"/>
            <a:ext cx="7456115" cy="2310407"/>
          </a:xfrm>
          <a:custGeom>
            <a:avLst/>
            <a:gdLst/>
            <a:ahLst/>
            <a:cxnLst/>
            <a:rect l="l" t="t" r="r" b="b"/>
            <a:pathLst>
              <a:path w="7456115" h="2258914">
                <a:moveTo>
                  <a:pt x="2581957" y="0"/>
                </a:moveTo>
                <a:lnTo>
                  <a:pt x="4858378" y="0"/>
                </a:lnTo>
                <a:cubicBezTo>
                  <a:pt x="4981297" y="0"/>
                  <a:pt x="5080943" y="99646"/>
                  <a:pt x="5080943" y="222565"/>
                </a:cubicBezTo>
                <a:lnTo>
                  <a:pt x="5080943" y="923551"/>
                </a:lnTo>
                <a:lnTo>
                  <a:pt x="7233550" y="923551"/>
                </a:lnTo>
                <a:cubicBezTo>
                  <a:pt x="7356469" y="923551"/>
                  <a:pt x="7456115" y="1023197"/>
                  <a:pt x="7456115" y="1146116"/>
                </a:cubicBezTo>
                <a:lnTo>
                  <a:pt x="7456115" y="2036349"/>
                </a:lnTo>
                <a:cubicBezTo>
                  <a:pt x="7456115" y="2159268"/>
                  <a:pt x="7356469" y="2258914"/>
                  <a:pt x="7233550" y="2258914"/>
                </a:cubicBezTo>
                <a:lnTo>
                  <a:pt x="222565" y="2258914"/>
                </a:lnTo>
                <a:cubicBezTo>
                  <a:pt x="99646" y="2258914"/>
                  <a:pt x="0" y="2159268"/>
                  <a:pt x="0" y="2036349"/>
                </a:cubicBezTo>
                <a:lnTo>
                  <a:pt x="0" y="1146116"/>
                </a:lnTo>
                <a:cubicBezTo>
                  <a:pt x="0" y="1023197"/>
                  <a:pt x="99646" y="923551"/>
                  <a:pt x="222565" y="923551"/>
                </a:cubicBezTo>
                <a:lnTo>
                  <a:pt x="2359392" y="923551"/>
                </a:lnTo>
                <a:lnTo>
                  <a:pt x="2359392" y="222565"/>
                </a:lnTo>
                <a:cubicBezTo>
                  <a:pt x="2359392" y="99646"/>
                  <a:pt x="2459038" y="0"/>
                  <a:pt x="2581957" y="0"/>
                </a:cubicBezTo>
                <a:close/>
              </a:path>
            </a:pathLst>
          </a:custGeom>
          <a:noFill/>
          <a:ln w="38100" cmpd="sng">
            <a:solidFill>
              <a:srgbClr val="0096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b="1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 err="1" smtClean="0"/>
              <a:t>BGP中基于策略的路由框架</a:t>
            </a:r>
            <a:endParaRPr kumimoji="1"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kumimoji="1" lang="en-US" altLang="zh-CN" smtClean="0"/>
              <a:t>HIT ComNet-II</a:t>
            </a:r>
            <a:endParaRPr kumimoji="1"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16</a:t>
            </a:fld>
            <a:endParaRPr kumimoji="1" lang="zh-CN" altLang="en-US" dirty="0"/>
          </a:p>
        </p:txBody>
      </p:sp>
      <p:sp>
        <p:nvSpPr>
          <p:cNvPr id="6" name="圆角矩形 5"/>
          <p:cNvSpPr/>
          <p:nvPr/>
        </p:nvSpPr>
        <p:spPr>
          <a:xfrm>
            <a:off x="1005434" y="2302371"/>
            <a:ext cx="1800500" cy="719176"/>
          </a:xfrm>
          <a:prstGeom prst="roundRect">
            <a:avLst/>
          </a:prstGeom>
          <a:noFill/>
          <a:ln w="38100" cmpd="sng">
            <a:solidFill>
              <a:srgbClr val="0096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b="1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导入策略</a:t>
            </a:r>
            <a:endParaRPr kumimoji="1" lang="en-US" altLang="zh-CN" b="1" dirty="0" smtClean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en-US" altLang="zh-CN" b="1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import</a:t>
            </a:r>
            <a:r>
              <a:rPr kumimoji="1" lang="zh-CN" altLang="en-US" b="1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kumimoji="1" lang="en-US" altLang="zh-CN" b="1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policy</a:t>
            </a:r>
            <a:endParaRPr kumimoji="1" lang="zh-CN" altLang="en-US" b="1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3516894" y="2302371"/>
            <a:ext cx="2079154" cy="719176"/>
          </a:xfrm>
          <a:prstGeom prst="roundRect">
            <a:avLst/>
          </a:prstGeom>
          <a:noFill/>
          <a:ln w="38100" cmpd="sng">
            <a:solidFill>
              <a:srgbClr val="0096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b="1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决策过程</a:t>
            </a:r>
            <a:endParaRPr kumimoji="1" lang="en-US" altLang="zh-CN" b="1" dirty="0" smtClean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en-US" altLang="zh-CN" b="1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decision</a:t>
            </a:r>
            <a:r>
              <a:rPr kumimoji="1" lang="zh-CN" altLang="en-US" b="1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kumimoji="1" lang="en-US" altLang="zh-CN" b="1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process</a:t>
            </a:r>
            <a:endParaRPr kumimoji="1" lang="zh-CN" altLang="en-US" b="1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6323505" y="2302371"/>
            <a:ext cx="1777432" cy="719176"/>
          </a:xfrm>
          <a:prstGeom prst="roundRect">
            <a:avLst/>
          </a:prstGeom>
          <a:noFill/>
          <a:ln w="38100" cmpd="sng">
            <a:solidFill>
              <a:srgbClr val="0096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b="1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导出策略</a:t>
            </a:r>
            <a:endParaRPr kumimoji="1" lang="en-US" altLang="zh-CN" b="1" dirty="0" smtClean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en-US" altLang="zh-CN" b="1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export</a:t>
            </a:r>
            <a:r>
              <a:rPr kumimoji="1" lang="zh-CN" altLang="en-US" b="1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kumimoji="1" lang="en-US" altLang="zh-CN" b="1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policy</a:t>
            </a:r>
            <a:endParaRPr kumimoji="1" lang="zh-CN" altLang="en-US" b="1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cxnSp>
        <p:nvCxnSpPr>
          <p:cNvPr id="9" name="直线箭头连接符 8"/>
          <p:cNvCxnSpPr>
            <a:stCxn id="6" idx="3"/>
            <a:endCxn id="7" idx="1"/>
          </p:cNvCxnSpPr>
          <p:nvPr/>
        </p:nvCxnSpPr>
        <p:spPr>
          <a:xfrm>
            <a:off x="2805934" y="2661959"/>
            <a:ext cx="710960" cy="0"/>
          </a:xfrm>
          <a:prstGeom prst="straightConnector1">
            <a:avLst/>
          </a:prstGeom>
          <a:ln w="57150" cmpd="sng">
            <a:solidFill>
              <a:srgbClr val="0080FF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/>
          <p:cNvCxnSpPr>
            <a:stCxn id="7" idx="3"/>
            <a:endCxn id="8" idx="1"/>
          </p:cNvCxnSpPr>
          <p:nvPr/>
        </p:nvCxnSpPr>
        <p:spPr>
          <a:xfrm>
            <a:off x="5596048" y="2661959"/>
            <a:ext cx="727457" cy="0"/>
          </a:xfrm>
          <a:prstGeom prst="straightConnector1">
            <a:avLst/>
          </a:prstGeom>
          <a:ln w="57150" cmpd="sng">
            <a:solidFill>
              <a:srgbClr val="0080FF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圆角矩形 17"/>
          <p:cNvSpPr/>
          <p:nvPr/>
        </p:nvSpPr>
        <p:spPr>
          <a:xfrm>
            <a:off x="908380" y="1021167"/>
            <a:ext cx="1980550" cy="719176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38100" cmpd="sng">
            <a:solidFill>
              <a:srgbClr val="0096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 err="1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Adj</a:t>
            </a:r>
            <a:r>
              <a:rPr kumimoji="1" lang="en-US" altLang="zh-CN" b="1" dirty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-RIB-</a:t>
            </a:r>
            <a:r>
              <a:rPr kumimoji="1" lang="en-US" altLang="zh-CN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In</a:t>
            </a:r>
            <a:endParaRPr kumimoji="1" lang="en-US" altLang="zh-CN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  <a:p>
            <a:pPr algn="ctr"/>
            <a:r>
              <a:rPr kumimoji="1" lang="zh-CN" altLang="en-US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未处</a:t>
            </a:r>
            <a:r>
              <a:rPr kumimoji="1" lang="zh-CN" altLang="en-US" b="1" dirty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理路由更新</a:t>
            </a:r>
          </a:p>
        </p:txBody>
      </p:sp>
      <p:cxnSp>
        <p:nvCxnSpPr>
          <p:cNvPr id="19" name="直线箭头连接符 18"/>
          <p:cNvCxnSpPr>
            <a:stCxn id="18" idx="2"/>
            <a:endCxn id="6" idx="0"/>
          </p:cNvCxnSpPr>
          <p:nvPr/>
        </p:nvCxnSpPr>
        <p:spPr>
          <a:xfrm>
            <a:off x="1898655" y="1740343"/>
            <a:ext cx="7029" cy="562028"/>
          </a:xfrm>
          <a:prstGeom prst="straightConnector1">
            <a:avLst/>
          </a:prstGeom>
          <a:ln w="76200" cmpd="sng">
            <a:solidFill>
              <a:srgbClr val="0080FF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圆角矩形 36"/>
          <p:cNvSpPr/>
          <p:nvPr/>
        </p:nvSpPr>
        <p:spPr>
          <a:xfrm>
            <a:off x="6221946" y="1021167"/>
            <a:ext cx="1980550" cy="719176"/>
          </a:xfrm>
          <a:prstGeom prst="roundRect">
            <a:avLst/>
          </a:prstGeom>
          <a:solidFill>
            <a:srgbClr val="99D5FF"/>
          </a:solidFill>
          <a:ln w="38100" cmpd="sng">
            <a:solidFill>
              <a:srgbClr val="0096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 err="1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Adj</a:t>
            </a:r>
            <a:r>
              <a:rPr kumimoji="1" lang="en-US" altLang="zh-CN" b="1" dirty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-RIB</a:t>
            </a:r>
            <a:r>
              <a:rPr kumimoji="1" lang="en-US" altLang="zh-CN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-Out</a:t>
            </a:r>
            <a:endParaRPr kumimoji="1" lang="en-US" altLang="zh-CN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  <a:p>
            <a:pPr algn="ctr"/>
            <a:r>
              <a:rPr kumimoji="1" lang="zh-CN" altLang="en-US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待发送路</a:t>
            </a:r>
            <a:r>
              <a:rPr kumimoji="1" lang="zh-CN" altLang="en-US" b="1" dirty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由更新</a:t>
            </a:r>
          </a:p>
        </p:txBody>
      </p:sp>
      <p:cxnSp>
        <p:nvCxnSpPr>
          <p:cNvPr id="38" name="直线箭头连接符 37"/>
          <p:cNvCxnSpPr>
            <a:stCxn id="8" idx="0"/>
            <a:endCxn id="37" idx="2"/>
          </p:cNvCxnSpPr>
          <p:nvPr/>
        </p:nvCxnSpPr>
        <p:spPr>
          <a:xfrm flipV="1">
            <a:off x="7212221" y="1740343"/>
            <a:ext cx="0" cy="562028"/>
          </a:xfrm>
          <a:prstGeom prst="straightConnector1">
            <a:avLst/>
          </a:prstGeom>
          <a:ln w="76200" cmpd="sng">
            <a:solidFill>
              <a:srgbClr val="0080FF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圆角矩形标注 50"/>
          <p:cNvSpPr/>
          <p:nvPr/>
        </p:nvSpPr>
        <p:spPr>
          <a:xfrm>
            <a:off x="726523" y="3368956"/>
            <a:ext cx="2344264" cy="1459922"/>
          </a:xfrm>
          <a:prstGeom prst="wedgeRoundRectCallout">
            <a:avLst>
              <a:gd name="adj1" fmla="val -1450"/>
              <a:gd name="adj2" fmla="val -69731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确定哪些路由通告应该被过滤掉，</a:t>
            </a:r>
            <a:endParaRPr kumimoji="1" lang="en-US" altLang="zh-CN" dirty="0" smtClean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如何添加或</a:t>
            </a:r>
            <a:endParaRPr kumimoji="1" lang="en-US" altLang="zh-CN" dirty="0" smtClean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更改路径属性</a:t>
            </a:r>
            <a:endParaRPr kumimoji="1" lang="en-US" altLang="zh-CN" dirty="0" smtClean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52" name="圆角矩形标注 51"/>
          <p:cNvSpPr/>
          <p:nvPr/>
        </p:nvSpPr>
        <p:spPr>
          <a:xfrm>
            <a:off x="3391637" y="3368956"/>
            <a:ext cx="2344264" cy="1459922"/>
          </a:xfrm>
          <a:prstGeom prst="wedgeRoundRectCallout">
            <a:avLst>
              <a:gd name="adj1" fmla="val -42"/>
              <a:gd name="adj2" fmla="val -69132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基于导入的路由通告，当前路由表，</a:t>
            </a:r>
            <a:endParaRPr kumimoji="1" lang="en-US" altLang="zh-CN" dirty="0" smtClean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以及优先级设置，</a:t>
            </a:r>
            <a:endParaRPr kumimoji="1" lang="en-US" altLang="zh-CN" dirty="0" smtClean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来确定最优路径</a:t>
            </a:r>
            <a:endParaRPr kumimoji="1" lang="en-US" altLang="zh-CN" dirty="0" smtClean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53" name="圆角矩形标注 52"/>
          <p:cNvSpPr/>
          <p:nvPr/>
        </p:nvSpPr>
        <p:spPr>
          <a:xfrm>
            <a:off x="6043889" y="3368956"/>
            <a:ext cx="2344264" cy="1459922"/>
          </a:xfrm>
          <a:prstGeom prst="wedgeRoundRectCallout">
            <a:avLst>
              <a:gd name="adj1" fmla="val -746"/>
              <a:gd name="adj2" fmla="val -69731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确定哪些路由可以被通告给哪些邻居，</a:t>
            </a:r>
            <a:endParaRPr kumimoji="1" lang="en-US" altLang="zh-CN" dirty="0" smtClean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如何添加或</a:t>
            </a:r>
            <a:endParaRPr kumimoji="1" lang="en-US" altLang="zh-CN" dirty="0" smtClean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更改路径属性</a:t>
            </a:r>
            <a:endParaRPr kumimoji="1" lang="en-US" altLang="zh-CN" dirty="0" smtClean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cxnSp>
        <p:nvCxnSpPr>
          <p:cNvPr id="56" name="直线箭头连接符 55"/>
          <p:cNvCxnSpPr>
            <a:stCxn id="7" idx="0"/>
            <a:endCxn id="57" idx="2"/>
          </p:cNvCxnSpPr>
          <p:nvPr/>
        </p:nvCxnSpPr>
        <p:spPr>
          <a:xfrm flipV="1">
            <a:off x="4556471" y="1843258"/>
            <a:ext cx="2440" cy="459113"/>
          </a:xfrm>
          <a:prstGeom prst="straightConnector1">
            <a:avLst/>
          </a:prstGeom>
          <a:ln w="76200" cmpd="sng">
            <a:solidFill>
              <a:srgbClr val="0080FF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圆角矩形 56"/>
          <p:cNvSpPr/>
          <p:nvPr/>
        </p:nvSpPr>
        <p:spPr>
          <a:xfrm>
            <a:off x="3568636" y="1124082"/>
            <a:ext cx="1980550" cy="71917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38100" cmpd="sng">
            <a:solidFill>
              <a:srgbClr val="0096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 smtClean="0">
                <a:solidFill>
                  <a:srgbClr val="103154"/>
                </a:solidFill>
                <a:latin typeface="Arial Black"/>
                <a:ea typeface="微软雅黑"/>
                <a:cs typeface="Arial Black"/>
              </a:rPr>
              <a:t>RIB</a:t>
            </a:r>
          </a:p>
          <a:p>
            <a:pPr algn="ctr"/>
            <a:r>
              <a:rPr kumimoji="1" lang="zh-CN" altLang="en-US" b="1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路由表</a:t>
            </a:r>
            <a:endParaRPr kumimoji="1" lang="en-US" altLang="zh-CN" b="1" dirty="0" smtClean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1464619" y="5281707"/>
            <a:ext cx="6330510" cy="949532"/>
          </a:xfrm>
          <a:prstGeom prst="roundRect">
            <a:avLst/>
          </a:prstGeom>
          <a:noFill/>
          <a:ln w="28575" cmpd="sng">
            <a:solidFill>
              <a:srgbClr val="249F4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Route-map</a:t>
            </a:r>
          </a:p>
          <a:p>
            <a:pPr algn="ctr"/>
            <a:r>
              <a:rPr kumimoji="1" lang="en-US" altLang="zh-CN" sz="1600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Map:</a:t>
            </a:r>
            <a:r>
              <a:rPr kumimoji="1" lang="zh-CN" altLang="en-US" sz="1600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 条件</a:t>
            </a:r>
            <a:r>
              <a:rPr kumimoji="1" lang="en-US" altLang="zh-CN" sz="1600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(</a:t>
            </a:r>
            <a:r>
              <a:rPr kumimoji="1" lang="zh-CN" altLang="en-US" sz="1600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哪些路由</a:t>
            </a:r>
            <a:r>
              <a:rPr kumimoji="1" lang="en-US" altLang="zh-CN" sz="1600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)</a:t>
            </a:r>
            <a:r>
              <a:rPr kumimoji="1" lang="zh-CN" altLang="en-US" sz="1600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           </a:t>
            </a:r>
            <a:r>
              <a:rPr kumimoji="1" lang="en-US" altLang="zh-CN" sz="1600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Action</a:t>
            </a:r>
            <a:r>
              <a:rPr kumimoji="1" lang="zh-CN" altLang="en-US" sz="1600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:动作</a:t>
            </a:r>
            <a:r>
              <a:rPr kumimoji="1" lang="en-US" altLang="zh-CN" sz="1600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(</a:t>
            </a:r>
            <a:r>
              <a:rPr kumimoji="1" lang="zh-CN" altLang="en-US" sz="1600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过滤</a:t>
            </a:r>
            <a:r>
              <a:rPr kumimoji="1" lang="en-US" altLang="zh-CN" sz="1600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,</a:t>
            </a:r>
            <a:r>
              <a:rPr kumimoji="1" lang="zh-CN" altLang="en-US" sz="1600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更改</a:t>
            </a:r>
            <a:r>
              <a:rPr kumimoji="1" lang="en-US" altLang="zh-CN" sz="1600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)</a:t>
            </a:r>
          </a:p>
        </p:txBody>
      </p:sp>
      <p:cxnSp>
        <p:nvCxnSpPr>
          <p:cNvPr id="23" name="直线箭头连接符 22"/>
          <p:cNvCxnSpPr>
            <a:stCxn id="20" idx="0"/>
            <a:endCxn id="51" idx="2"/>
          </p:cNvCxnSpPr>
          <p:nvPr/>
        </p:nvCxnSpPr>
        <p:spPr>
          <a:xfrm flipH="1" flipV="1">
            <a:off x="1898655" y="4828878"/>
            <a:ext cx="2731219" cy="452829"/>
          </a:xfrm>
          <a:prstGeom prst="straightConnector1">
            <a:avLst/>
          </a:prstGeom>
          <a:ln w="76200" cmpd="sng">
            <a:solidFill>
              <a:srgbClr val="0080FF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直线箭头连接符 25"/>
          <p:cNvCxnSpPr>
            <a:stCxn id="20" idx="0"/>
            <a:endCxn id="53" idx="2"/>
          </p:cNvCxnSpPr>
          <p:nvPr/>
        </p:nvCxnSpPr>
        <p:spPr>
          <a:xfrm flipV="1">
            <a:off x="4629874" y="4828878"/>
            <a:ext cx="2586147" cy="452829"/>
          </a:xfrm>
          <a:prstGeom prst="straightConnector1">
            <a:avLst/>
          </a:prstGeom>
          <a:ln w="76200" cmpd="sng">
            <a:solidFill>
              <a:srgbClr val="0080FF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0045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6" grpId="0" animBg="1"/>
      <p:bldP spid="7" grpId="0" animBg="1"/>
      <p:bldP spid="8" grpId="0" animBg="1"/>
      <p:bldP spid="18" grpId="0" animBg="1"/>
      <p:bldP spid="37" grpId="0" animBg="1"/>
      <p:bldP spid="51" grpId="0" animBg="1"/>
      <p:bldP spid="52" grpId="0" animBg="1"/>
      <p:bldP spid="53" grpId="0" animBg="1"/>
      <p:bldP spid="57" grpId="0" animBg="1"/>
      <p:bldP spid="2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 65"/>
          <p:cNvGrpSpPr/>
          <p:nvPr/>
        </p:nvGrpSpPr>
        <p:grpSpPr>
          <a:xfrm>
            <a:off x="2161597" y="1113284"/>
            <a:ext cx="4635905" cy="3476986"/>
            <a:chOff x="3246634" y="3584159"/>
            <a:chExt cx="2616847" cy="1784244"/>
          </a:xfrm>
        </p:grpSpPr>
        <p:sp>
          <p:nvSpPr>
            <p:cNvPr id="73" name="椭圆 72"/>
            <p:cNvSpPr/>
            <p:nvPr/>
          </p:nvSpPr>
          <p:spPr>
            <a:xfrm>
              <a:off x="3246634" y="3678444"/>
              <a:ext cx="2616847" cy="1689959"/>
            </a:xfrm>
            <a:prstGeom prst="ellipse">
              <a:avLst/>
            </a:prstGeom>
            <a:noFill/>
            <a:ln w="57150" cmpd="sng">
              <a:solidFill>
                <a:schemeClr val="accent1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000" dirty="0" smtClean="0">
                <a:latin typeface="Arial Black"/>
                <a:cs typeface="Arial Black"/>
              </a:endParaRPr>
            </a:p>
          </p:txBody>
        </p:sp>
        <p:sp>
          <p:nvSpPr>
            <p:cNvPr id="74" name="圆角矩形 73"/>
            <p:cNvSpPr/>
            <p:nvPr/>
          </p:nvSpPr>
          <p:spPr>
            <a:xfrm>
              <a:off x="4340806" y="3584159"/>
              <a:ext cx="421410" cy="19635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Arial Black"/>
                  <a:cs typeface="Arial Black"/>
                </a:rPr>
                <a:t>AS2</a:t>
              </a:r>
              <a:endParaRPr kumimoji="1" lang="zh-CN" altLang="en-US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67" name="组 66"/>
          <p:cNvGrpSpPr/>
          <p:nvPr/>
        </p:nvGrpSpPr>
        <p:grpSpPr>
          <a:xfrm>
            <a:off x="238093" y="1881963"/>
            <a:ext cx="1517262" cy="1854537"/>
            <a:chOff x="1605530" y="4967123"/>
            <a:chExt cx="2616847" cy="1854537"/>
          </a:xfrm>
        </p:grpSpPr>
        <p:sp>
          <p:nvSpPr>
            <p:cNvPr id="71" name="椭圆 70"/>
            <p:cNvSpPr/>
            <p:nvPr/>
          </p:nvSpPr>
          <p:spPr>
            <a:xfrm>
              <a:off x="1605530" y="5131701"/>
              <a:ext cx="2616847" cy="1689959"/>
            </a:xfrm>
            <a:prstGeom prst="ellipse">
              <a:avLst/>
            </a:prstGeom>
            <a:noFill/>
            <a:ln w="57150" cmpd="sng">
              <a:solidFill>
                <a:schemeClr val="accent1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000" dirty="0" smtClean="0">
                <a:latin typeface="Arial Black"/>
                <a:cs typeface="Arial Black"/>
              </a:endParaRPr>
            </a:p>
          </p:txBody>
        </p:sp>
        <p:sp>
          <p:nvSpPr>
            <p:cNvPr id="72" name="圆角矩形 71"/>
            <p:cNvSpPr/>
            <p:nvPr/>
          </p:nvSpPr>
          <p:spPr>
            <a:xfrm>
              <a:off x="2145951" y="4967123"/>
              <a:ext cx="1454816" cy="316229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Arial Black"/>
                  <a:cs typeface="Arial Black"/>
                </a:rPr>
                <a:t>AS1</a:t>
              </a:r>
              <a:endParaRPr kumimoji="1" lang="zh-CN" altLang="en-US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68" name="组 67"/>
          <p:cNvGrpSpPr/>
          <p:nvPr/>
        </p:nvGrpSpPr>
        <p:grpSpPr>
          <a:xfrm>
            <a:off x="7143592" y="1615030"/>
            <a:ext cx="1787342" cy="2609866"/>
            <a:chOff x="4905686" y="5036030"/>
            <a:chExt cx="2616847" cy="1782574"/>
          </a:xfrm>
        </p:grpSpPr>
        <p:sp>
          <p:nvSpPr>
            <p:cNvPr id="69" name="椭圆 68"/>
            <p:cNvSpPr/>
            <p:nvPr/>
          </p:nvSpPr>
          <p:spPr>
            <a:xfrm>
              <a:off x="4905686" y="5128645"/>
              <a:ext cx="2616847" cy="1689959"/>
            </a:xfrm>
            <a:prstGeom prst="ellipse">
              <a:avLst/>
            </a:prstGeom>
            <a:noFill/>
            <a:ln w="57150" cmpd="sng">
              <a:solidFill>
                <a:schemeClr val="accent1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000" dirty="0" smtClean="0">
                <a:latin typeface="Arial Black"/>
                <a:cs typeface="Arial Black"/>
              </a:endParaRPr>
            </a:p>
          </p:txBody>
        </p:sp>
        <p:sp>
          <p:nvSpPr>
            <p:cNvPr id="70" name="圆角矩形 69"/>
            <p:cNvSpPr/>
            <p:nvPr/>
          </p:nvSpPr>
          <p:spPr>
            <a:xfrm>
              <a:off x="5601899" y="5036030"/>
              <a:ext cx="1202325" cy="215989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Arial Black"/>
                  <a:cs typeface="Arial Black"/>
                </a:rPr>
                <a:t>AS3</a:t>
              </a:r>
              <a:endParaRPr kumimoji="1" lang="zh-CN" altLang="en-US" dirty="0" smtClean="0">
                <a:latin typeface="Arial Black"/>
                <a:cs typeface="Arial Black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BGP</a:t>
            </a:r>
            <a:r>
              <a:rPr kumimoji="1" lang="zh-CN" altLang="en-US" dirty="0" smtClean="0"/>
              <a:t>路由交换过程</a:t>
            </a:r>
            <a:endParaRPr kumimoji="1"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HIT </a:t>
            </a:r>
            <a:r>
              <a:rPr kumimoji="1" lang="en-US" altLang="zh-CN" dirty="0" err="1" smtClean="0"/>
              <a:t>ComNet</a:t>
            </a:r>
            <a:r>
              <a:rPr kumimoji="1" lang="en-US" altLang="zh-CN" dirty="0" smtClean="0"/>
              <a:t>-II</a:t>
            </a:r>
            <a:endParaRPr kumimoji="1"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17</a:t>
            </a:fld>
            <a:endParaRPr kumimoji="1" lang="zh-CN" altLang="en-US" dirty="0"/>
          </a:p>
        </p:txBody>
      </p:sp>
      <p:sp>
        <p:nvSpPr>
          <p:cNvPr id="37" name="圆角矩形 36"/>
          <p:cNvSpPr/>
          <p:nvPr/>
        </p:nvSpPr>
        <p:spPr>
          <a:xfrm>
            <a:off x="2303312" y="1950876"/>
            <a:ext cx="426051" cy="426051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a</a:t>
            </a:r>
            <a:endParaRPr kumimoji="1" lang="zh-CN" altLang="en-US" sz="1600" dirty="0">
              <a:latin typeface="Arial Black"/>
              <a:cs typeface="Arial Black"/>
            </a:endParaRPr>
          </a:p>
        </p:txBody>
      </p:sp>
      <p:sp>
        <p:nvSpPr>
          <p:cNvPr id="39" name="圆角矩形 38"/>
          <p:cNvSpPr/>
          <p:nvPr/>
        </p:nvSpPr>
        <p:spPr>
          <a:xfrm>
            <a:off x="2193145" y="3336287"/>
            <a:ext cx="426051" cy="426051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b</a:t>
            </a:r>
            <a:endParaRPr kumimoji="1" lang="zh-CN" altLang="en-US" sz="1600" dirty="0">
              <a:latin typeface="Arial Black"/>
              <a:cs typeface="Arial Black"/>
            </a:endParaRPr>
          </a:p>
        </p:txBody>
      </p:sp>
      <p:sp>
        <p:nvSpPr>
          <p:cNvPr id="42" name="圆角矩形 41"/>
          <p:cNvSpPr/>
          <p:nvPr/>
        </p:nvSpPr>
        <p:spPr>
          <a:xfrm>
            <a:off x="1422957" y="2126959"/>
            <a:ext cx="426051" cy="426051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1</a:t>
            </a:r>
            <a:endParaRPr kumimoji="1" lang="zh-CN" altLang="en-US" sz="1600" dirty="0">
              <a:latin typeface="Arial Black"/>
              <a:cs typeface="Arial Black"/>
            </a:endParaRPr>
          </a:p>
        </p:txBody>
      </p:sp>
      <p:sp>
        <p:nvSpPr>
          <p:cNvPr id="44" name="圆角矩形 43"/>
          <p:cNvSpPr/>
          <p:nvPr/>
        </p:nvSpPr>
        <p:spPr>
          <a:xfrm>
            <a:off x="1439451" y="3166380"/>
            <a:ext cx="426051" cy="426051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2</a:t>
            </a:r>
            <a:endParaRPr kumimoji="1" lang="zh-CN" altLang="en-US" sz="1600" dirty="0">
              <a:latin typeface="Arial Black"/>
              <a:cs typeface="Arial Black"/>
            </a:endParaRPr>
          </a:p>
        </p:txBody>
      </p:sp>
      <p:sp>
        <p:nvSpPr>
          <p:cNvPr id="45" name="圆角矩形 44"/>
          <p:cNvSpPr/>
          <p:nvPr/>
        </p:nvSpPr>
        <p:spPr>
          <a:xfrm>
            <a:off x="6408492" y="2126959"/>
            <a:ext cx="426051" cy="426051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g</a:t>
            </a:r>
            <a:endParaRPr kumimoji="1" lang="zh-CN" altLang="en-US" sz="1600" dirty="0">
              <a:latin typeface="Arial Black"/>
              <a:cs typeface="Arial Black"/>
            </a:endParaRPr>
          </a:p>
        </p:txBody>
      </p:sp>
      <p:sp>
        <p:nvSpPr>
          <p:cNvPr id="46" name="圆角矩形 45"/>
          <p:cNvSpPr/>
          <p:nvPr/>
        </p:nvSpPr>
        <p:spPr>
          <a:xfrm>
            <a:off x="7036269" y="2163901"/>
            <a:ext cx="426051" cy="426051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3</a:t>
            </a:r>
            <a:endParaRPr kumimoji="1" lang="zh-CN" altLang="en-US" sz="1600" dirty="0">
              <a:latin typeface="Arial Black"/>
              <a:cs typeface="Arial Black"/>
            </a:endParaRPr>
          </a:p>
        </p:txBody>
      </p:sp>
      <p:sp>
        <p:nvSpPr>
          <p:cNvPr id="47" name="圆角矩形 46"/>
          <p:cNvSpPr/>
          <p:nvPr/>
        </p:nvSpPr>
        <p:spPr>
          <a:xfrm>
            <a:off x="7036269" y="3566677"/>
            <a:ext cx="426051" cy="426051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4</a:t>
            </a:r>
            <a:endParaRPr kumimoji="1" lang="zh-CN" altLang="en-US" sz="1600" dirty="0">
              <a:latin typeface="Arial Black"/>
              <a:cs typeface="Arial Black"/>
            </a:endParaRPr>
          </a:p>
        </p:txBody>
      </p:sp>
      <p:grpSp>
        <p:nvGrpSpPr>
          <p:cNvPr id="193" name="组 192"/>
          <p:cNvGrpSpPr/>
          <p:nvPr/>
        </p:nvGrpSpPr>
        <p:grpSpPr>
          <a:xfrm>
            <a:off x="1863119" y="2163902"/>
            <a:ext cx="5187261" cy="1625186"/>
            <a:chOff x="1806675" y="2163902"/>
            <a:chExt cx="5187261" cy="1625186"/>
          </a:xfrm>
        </p:grpSpPr>
        <p:cxnSp>
          <p:nvCxnSpPr>
            <p:cNvPr id="60" name="直线连接符 59"/>
            <p:cNvCxnSpPr>
              <a:stCxn id="45" idx="3"/>
              <a:endCxn id="46" idx="1"/>
            </p:cNvCxnSpPr>
            <p:nvPr/>
          </p:nvCxnSpPr>
          <p:spPr>
            <a:xfrm>
              <a:off x="6792210" y="2339985"/>
              <a:ext cx="201726" cy="36942"/>
            </a:xfrm>
            <a:prstGeom prst="line">
              <a:avLst/>
            </a:prstGeom>
            <a:ln w="76200" cmpd="sng">
              <a:solidFill>
                <a:srgbClr val="25A24E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线连接符 77"/>
            <p:cNvCxnSpPr>
              <a:stCxn id="39" idx="1"/>
              <a:endCxn id="44" idx="3"/>
            </p:cNvCxnSpPr>
            <p:nvPr/>
          </p:nvCxnSpPr>
          <p:spPr>
            <a:xfrm flipH="1" flipV="1">
              <a:off x="1809058" y="3379406"/>
              <a:ext cx="327643" cy="169907"/>
            </a:xfrm>
            <a:prstGeom prst="line">
              <a:avLst/>
            </a:prstGeom>
            <a:ln w="76200" cmpd="sng">
              <a:solidFill>
                <a:srgbClr val="25A24E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线连接符 78"/>
            <p:cNvCxnSpPr>
              <a:stCxn id="40" idx="3"/>
              <a:endCxn id="47" idx="1"/>
            </p:cNvCxnSpPr>
            <p:nvPr/>
          </p:nvCxnSpPr>
          <p:spPr>
            <a:xfrm flipV="1">
              <a:off x="6565073" y="3779703"/>
              <a:ext cx="414752" cy="9385"/>
            </a:xfrm>
            <a:prstGeom prst="line">
              <a:avLst/>
            </a:prstGeom>
            <a:ln w="76200" cmpd="sng">
              <a:solidFill>
                <a:srgbClr val="25A24E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线连接符 116"/>
            <p:cNvCxnSpPr>
              <a:stCxn id="37" idx="1"/>
              <a:endCxn id="42" idx="3"/>
            </p:cNvCxnSpPr>
            <p:nvPr/>
          </p:nvCxnSpPr>
          <p:spPr>
            <a:xfrm flipH="1">
              <a:off x="1806675" y="2163902"/>
              <a:ext cx="454304" cy="176083"/>
            </a:xfrm>
            <a:prstGeom prst="line">
              <a:avLst/>
            </a:prstGeom>
            <a:ln w="76200" cmpd="sng">
              <a:solidFill>
                <a:srgbClr val="25A24E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2" name="组 191"/>
          <p:cNvGrpSpPr/>
          <p:nvPr/>
        </p:nvGrpSpPr>
        <p:grpSpPr>
          <a:xfrm>
            <a:off x="2619196" y="2126960"/>
            <a:ext cx="3789296" cy="1662128"/>
            <a:chOff x="2562752" y="2126960"/>
            <a:chExt cx="3789296" cy="1662128"/>
          </a:xfrm>
        </p:grpSpPr>
        <p:cxnSp>
          <p:nvCxnSpPr>
            <p:cNvPr id="50" name="直线连接符 49"/>
            <p:cNvCxnSpPr>
              <a:stCxn id="37" idx="3"/>
              <a:endCxn id="38" idx="1"/>
            </p:cNvCxnSpPr>
            <p:nvPr/>
          </p:nvCxnSpPr>
          <p:spPr>
            <a:xfrm>
              <a:off x="2672919" y="2163902"/>
              <a:ext cx="640195" cy="280010"/>
            </a:xfrm>
            <a:prstGeom prst="line">
              <a:avLst/>
            </a:prstGeom>
            <a:ln w="57150" cmpd="sng">
              <a:solidFill>
                <a:srgbClr val="008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线连接符 50"/>
            <p:cNvCxnSpPr>
              <a:stCxn id="39" idx="3"/>
              <a:endCxn id="124" idx="1"/>
            </p:cNvCxnSpPr>
            <p:nvPr/>
          </p:nvCxnSpPr>
          <p:spPr>
            <a:xfrm flipV="1">
              <a:off x="2562752" y="3541976"/>
              <a:ext cx="1243268" cy="7337"/>
            </a:xfrm>
            <a:prstGeom prst="line">
              <a:avLst/>
            </a:prstGeom>
            <a:ln w="57150" cmpd="sng">
              <a:solidFill>
                <a:srgbClr val="008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线连接符 51"/>
            <p:cNvCxnSpPr>
              <a:stCxn id="38" idx="3"/>
              <a:endCxn id="134" idx="1"/>
            </p:cNvCxnSpPr>
            <p:nvPr/>
          </p:nvCxnSpPr>
          <p:spPr>
            <a:xfrm flipV="1">
              <a:off x="3739165" y="2126960"/>
              <a:ext cx="1428269" cy="316952"/>
            </a:xfrm>
            <a:prstGeom prst="line">
              <a:avLst/>
            </a:prstGeom>
            <a:ln w="57150" cmpd="sng">
              <a:solidFill>
                <a:srgbClr val="008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线连接符 53"/>
            <p:cNvCxnSpPr>
              <a:stCxn id="38" idx="2"/>
              <a:endCxn id="124" idx="0"/>
            </p:cNvCxnSpPr>
            <p:nvPr/>
          </p:nvCxnSpPr>
          <p:spPr>
            <a:xfrm>
              <a:off x="3526140" y="2656937"/>
              <a:ext cx="492906" cy="672013"/>
            </a:xfrm>
            <a:prstGeom prst="line">
              <a:avLst/>
            </a:prstGeom>
            <a:ln w="57150" cmpd="sng">
              <a:solidFill>
                <a:srgbClr val="008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线连接符 62"/>
            <p:cNvCxnSpPr>
              <a:stCxn id="40" idx="1"/>
              <a:endCxn id="129" idx="3"/>
            </p:cNvCxnSpPr>
            <p:nvPr/>
          </p:nvCxnSpPr>
          <p:spPr>
            <a:xfrm flipH="1" flipV="1">
              <a:off x="5508222" y="3605137"/>
              <a:ext cx="630800" cy="183951"/>
            </a:xfrm>
            <a:prstGeom prst="line">
              <a:avLst/>
            </a:prstGeom>
            <a:ln w="57150" cmpd="sng">
              <a:solidFill>
                <a:srgbClr val="008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线连接符 125"/>
            <p:cNvCxnSpPr>
              <a:stCxn id="129" idx="1"/>
              <a:endCxn id="124" idx="3"/>
            </p:cNvCxnSpPr>
            <p:nvPr/>
          </p:nvCxnSpPr>
          <p:spPr>
            <a:xfrm flipH="1" flipV="1">
              <a:off x="4232071" y="3541976"/>
              <a:ext cx="850100" cy="63161"/>
            </a:xfrm>
            <a:prstGeom prst="line">
              <a:avLst/>
            </a:prstGeom>
            <a:ln w="57150" cmpd="sng">
              <a:solidFill>
                <a:srgbClr val="008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线连接符 148"/>
            <p:cNvCxnSpPr>
              <a:stCxn id="45" idx="1"/>
              <a:endCxn id="134" idx="3"/>
            </p:cNvCxnSpPr>
            <p:nvPr/>
          </p:nvCxnSpPr>
          <p:spPr>
            <a:xfrm flipH="1" flipV="1">
              <a:off x="5593485" y="2126960"/>
              <a:ext cx="758563" cy="213025"/>
            </a:xfrm>
            <a:prstGeom prst="line">
              <a:avLst/>
            </a:prstGeom>
            <a:ln w="57150" cmpd="sng">
              <a:solidFill>
                <a:srgbClr val="008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线连接符 151"/>
            <p:cNvCxnSpPr>
              <a:stCxn id="134" idx="2"/>
              <a:endCxn id="129" idx="0"/>
            </p:cNvCxnSpPr>
            <p:nvPr/>
          </p:nvCxnSpPr>
          <p:spPr>
            <a:xfrm flipH="1">
              <a:off x="5295197" y="2339985"/>
              <a:ext cx="85263" cy="1052126"/>
            </a:xfrm>
            <a:prstGeom prst="line">
              <a:avLst/>
            </a:prstGeom>
            <a:ln w="57150" cmpd="sng">
              <a:solidFill>
                <a:srgbClr val="008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4" name="组 193"/>
          <p:cNvGrpSpPr/>
          <p:nvPr/>
        </p:nvGrpSpPr>
        <p:grpSpPr>
          <a:xfrm>
            <a:off x="2406171" y="2010946"/>
            <a:ext cx="4348308" cy="1929092"/>
            <a:chOff x="2349727" y="2010946"/>
            <a:chExt cx="4348308" cy="1929092"/>
          </a:xfrm>
        </p:grpSpPr>
        <p:sp>
          <p:nvSpPr>
            <p:cNvPr id="174" name="任意形状 173"/>
            <p:cNvSpPr/>
            <p:nvPr/>
          </p:nvSpPr>
          <p:spPr>
            <a:xfrm rot="1109641">
              <a:off x="2373125" y="2942130"/>
              <a:ext cx="4324910" cy="381486"/>
            </a:xfrm>
            <a:custGeom>
              <a:avLst/>
              <a:gdLst>
                <a:gd name="connsiteX0" fmla="*/ 0 w 3249368"/>
                <a:gd name="connsiteY0" fmla="*/ 34853 h 315277"/>
                <a:gd name="connsiteX1" fmla="*/ 923678 w 3249368"/>
                <a:gd name="connsiteY1" fmla="*/ 1862 h 315277"/>
                <a:gd name="connsiteX2" fmla="*/ 2177241 w 3249368"/>
                <a:gd name="connsiteY2" fmla="*/ 84340 h 315277"/>
                <a:gd name="connsiteX3" fmla="*/ 3249368 w 3249368"/>
                <a:gd name="connsiteY3" fmla="*/ 315277 h 31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368" h="315277">
                  <a:moveTo>
                    <a:pt x="0" y="34853"/>
                  </a:moveTo>
                  <a:cubicBezTo>
                    <a:pt x="280402" y="14233"/>
                    <a:pt x="560805" y="-6386"/>
                    <a:pt x="923678" y="1862"/>
                  </a:cubicBezTo>
                  <a:cubicBezTo>
                    <a:pt x="1286551" y="10110"/>
                    <a:pt x="1789626" y="32104"/>
                    <a:pt x="2177241" y="84340"/>
                  </a:cubicBezTo>
                  <a:cubicBezTo>
                    <a:pt x="2564856" y="136576"/>
                    <a:pt x="3249368" y="315277"/>
                    <a:pt x="3249368" y="315277"/>
                  </a:cubicBezTo>
                </a:path>
              </a:pathLst>
            </a:custGeom>
            <a:ln w="57150" cmpd="sng">
              <a:solidFill>
                <a:srgbClr val="25A24E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1" name="任意形状 170"/>
            <p:cNvSpPr/>
            <p:nvPr/>
          </p:nvSpPr>
          <p:spPr>
            <a:xfrm>
              <a:off x="2705054" y="2010946"/>
              <a:ext cx="3843161" cy="413891"/>
            </a:xfrm>
            <a:custGeom>
              <a:avLst/>
              <a:gdLst>
                <a:gd name="connsiteX0" fmla="*/ 0 w 3843161"/>
                <a:gd name="connsiteY0" fmla="*/ 50990 h 413891"/>
                <a:gd name="connsiteX1" fmla="*/ 841207 w 3843161"/>
                <a:gd name="connsiteY1" fmla="*/ 413891 h 413891"/>
                <a:gd name="connsiteX2" fmla="*/ 841207 w 3843161"/>
                <a:gd name="connsiteY2" fmla="*/ 413891 h 413891"/>
                <a:gd name="connsiteX3" fmla="*/ 2672069 w 3843161"/>
                <a:gd name="connsiteY3" fmla="*/ 1504 h 413891"/>
                <a:gd name="connsiteX4" fmla="*/ 3843161 w 3843161"/>
                <a:gd name="connsiteY4" fmla="*/ 265432 h 41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43161" h="413891">
                  <a:moveTo>
                    <a:pt x="0" y="50990"/>
                  </a:moveTo>
                  <a:lnTo>
                    <a:pt x="841207" y="413891"/>
                  </a:lnTo>
                  <a:lnTo>
                    <a:pt x="841207" y="413891"/>
                  </a:lnTo>
                  <a:cubicBezTo>
                    <a:pt x="1146351" y="345160"/>
                    <a:pt x="2171744" y="26247"/>
                    <a:pt x="2672069" y="1504"/>
                  </a:cubicBezTo>
                  <a:cubicBezTo>
                    <a:pt x="3172394" y="-23239"/>
                    <a:pt x="3843161" y="265432"/>
                    <a:pt x="3843161" y="265432"/>
                  </a:cubicBezTo>
                </a:path>
              </a:pathLst>
            </a:custGeom>
            <a:ln w="57150" cmpd="sng">
              <a:solidFill>
                <a:srgbClr val="25A24E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2" name="任意形状 171"/>
            <p:cNvSpPr/>
            <p:nvPr/>
          </p:nvSpPr>
          <p:spPr>
            <a:xfrm>
              <a:off x="2477512" y="3624761"/>
              <a:ext cx="3931736" cy="315277"/>
            </a:xfrm>
            <a:custGeom>
              <a:avLst/>
              <a:gdLst>
                <a:gd name="connsiteX0" fmla="*/ 0 w 3249368"/>
                <a:gd name="connsiteY0" fmla="*/ 34853 h 315277"/>
                <a:gd name="connsiteX1" fmla="*/ 923678 w 3249368"/>
                <a:gd name="connsiteY1" fmla="*/ 1862 h 315277"/>
                <a:gd name="connsiteX2" fmla="*/ 2177241 w 3249368"/>
                <a:gd name="connsiteY2" fmla="*/ 84340 h 315277"/>
                <a:gd name="connsiteX3" fmla="*/ 3249368 w 3249368"/>
                <a:gd name="connsiteY3" fmla="*/ 315277 h 31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368" h="315277">
                  <a:moveTo>
                    <a:pt x="0" y="34853"/>
                  </a:moveTo>
                  <a:cubicBezTo>
                    <a:pt x="280402" y="14233"/>
                    <a:pt x="560805" y="-6386"/>
                    <a:pt x="923678" y="1862"/>
                  </a:cubicBezTo>
                  <a:cubicBezTo>
                    <a:pt x="1286551" y="10110"/>
                    <a:pt x="1789626" y="32104"/>
                    <a:pt x="2177241" y="84340"/>
                  </a:cubicBezTo>
                  <a:cubicBezTo>
                    <a:pt x="2564856" y="136576"/>
                    <a:pt x="3249368" y="315277"/>
                    <a:pt x="3249368" y="315277"/>
                  </a:cubicBezTo>
                </a:path>
              </a:pathLst>
            </a:custGeom>
            <a:ln w="57150" cmpd="sng">
              <a:solidFill>
                <a:srgbClr val="25A24E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3" name="任意形状 172"/>
            <p:cNvSpPr/>
            <p:nvPr/>
          </p:nvSpPr>
          <p:spPr>
            <a:xfrm rot="20261446">
              <a:off x="2473617" y="2760628"/>
              <a:ext cx="4062085" cy="346805"/>
            </a:xfrm>
            <a:custGeom>
              <a:avLst/>
              <a:gdLst>
                <a:gd name="connsiteX0" fmla="*/ 0 w 3249368"/>
                <a:gd name="connsiteY0" fmla="*/ 34853 h 315277"/>
                <a:gd name="connsiteX1" fmla="*/ 923678 w 3249368"/>
                <a:gd name="connsiteY1" fmla="*/ 1862 h 315277"/>
                <a:gd name="connsiteX2" fmla="*/ 2177241 w 3249368"/>
                <a:gd name="connsiteY2" fmla="*/ 84340 h 315277"/>
                <a:gd name="connsiteX3" fmla="*/ 3249368 w 3249368"/>
                <a:gd name="connsiteY3" fmla="*/ 315277 h 31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49368" h="315277">
                  <a:moveTo>
                    <a:pt x="0" y="34853"/>
                  </a:moveTo>
                  <a:cubicBezTo>
                    <a:pt x="280402" y="14233"/>
                    <a:pt x="560805" y="-6386"/>
                    <a:pt x="923678" y="1862"/>
                  </a:cubicBezTo>
                  <a:cubicBezTo>
                    <a:pt x="1286551" y="10110"/>
                    <a:pt x="1789626" y="32104"/>
                    <a:pt x="2177241" y="84340"/>
                  </a:cubicBezTo>
                  <a:cubicBezTo>
                    <a:pt x="2564856" y="136576"/>
                    <a:pt x="3249368" y="315277"/>
                    <a:pt x="3249368" y="315277"/>
                  </a:cubicBezTo>
                </a:path>
              </a:pathLst>
            </a:custGeom>
            <a:ln w="57150" cmpd="sng">
              <a:solidFill>
                <a:srgbClr val="25A24E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79" name="直线连接符 178"/>
            <p:cNvCxnSpPr>
              <a:stCxn id="37" idx="2"/>
              <a:endCxn id="39" idx="0"/>
            </p:cNvCxnSpPr>
            <p:nvPr/>
          </p:nvCxnSpPr>
          <p:spPr>
            <a:xfrm flipH="1">
              <a:off x="2349727" y="2376927"/>
              <a:ext cx="110167" cy="959360"/>
            </a:xfrm>
            <a:prstGeom prst="line">
              <a:avLst/>
            </a:prstGeom>
            <a:ln w="57150" cmpd="sng">
              <a:solidFill>
                <a:srgbClr val="25A24E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直线连接符 180"/>
            <p:cNvCxnSpPr>
              <a:stCxn id="45" idx="2"/>
              <a:endCxn id="40" idx="0"/>
            </p:cNvCxnSpPr>
            <p:nvPr/>
          </p:nvCxnSpPr>
          <p:spPr>
            <a:xfrm flipH="1">
              <a:off x="6352048" y="2553010"/>
              <a:ext cx="213026" cy="1023052"/>
            </a:xfrm>
            <a:prstGeom prst="line">
              <a:avLst/>
            </a:prstGeom>
            <a:ln w="57150" cmpd="sng">
              <a:solidFill>
                <a:srgbClr val="25A24E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圆角矩形 37"/>
          <p:cNvSpPr/>
          <p:nvPr/>
        </p:nvSpPr>
        <p:spPr>
          <a:xfrm>
            <a:off x="3369558" y="2230886"/>
            <a:ext cx="426051" cy="426051"/>
          </a:xfrm>
          <a:prstGeom prst="roundRect">
            <a:avLst/>
          </a:prstGeom>
          <a:solidFill>
            <a:srgbClr val="008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c</a:t>
            </a:r>
            <a:endParaRPr kumimoji="1" lang="zh-CN" altLang="en-US" sz="1600" dirty="0">
              <a:latin typeface="Arial Black"/>
              <a:cs typeface="Arial Black"/>
            </a:endParaRPr>
          </a:p>
        </p:txBody>
      </p:sp>
      <p:sp>
        <p:nvSpPr>
          <p:cNvPr id="124" name="圆角矩形 123"/>
          <p:cNvSpPr/>
          <p:nvPr/>
        </p:nvSpPr>
        <p:spPr>
          <a:xfrm>
            <a:off x="3862464" y="3328950"/>
            <a:ext cx="426051" cy="426051"/>
          </a:xfrm>
          <a:prstGeom prst="roundRect">
            <a:avLst/>
          </a:prstGeom>
          <a:solidFill>
            <a:srgbClr val="008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d</a:t>
            </a:r>
            <a:endParaRPr kumimoji="1" lang="zh-CN" altLang="en-US" sz="1600" dirty="0">
              <a:latin typeface="Arial Black"/>
              <a:cs typeface="Arial Black"/>
            </a:endParaRPr>
          </a:p>
        </p:txBody>
      </p:sp>
      <p:sp>
        <p:nvSpPr>
          <p:cNvPr id="129" name="圆角矩形 128"/>
          <p:cNvSpPr/>
          <p:nvPr/>
        </p:nvSpPr>
        <p:spPr>
          <a:xfrm>
            <a:off x="5138615" y="3392111"/>
            <a:ext cx="426051" cy="426051"/>
          </a:xfrm>
          <a:prstGeom prst="roundRect">
            <a:avLst/>
          </a:prstGeom>
          <a:solidFill>
            <a:srgbClr val="008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f</a:t>
            </a:r>
            <a:endParaRPr kumimoji="1" lang="zh-CN" altLang="en-US" sz="1600" dirty="0">
              <a:latin typeface="Arial Black"/>
              <a:cs typeface="Arial Black"/>
            </a:endParaRPr>
          </a:p>
        </p:txBody>
      </p:sp>
      <p:sp>
        <p:nvSpPr>
          <p:cNvPr id="134" name="圆角矩形 133"/>
          <p:cNvSpPr/>
          <p:nvPr/>
        </p:nvSpPr>
        <p:spPr>
          <a:xfrm>
            <a:off x="5223878" y="1913934"/>
            <a:ext cx="426051" cy="426051"/>
          </a:xfrm>
          <a:prstGeom prst="roundRect">
            <a:avLst/>
          </a:prstGeom>
          <a:solidFill>
            <a:srgbClr val="008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e</a:t>
            </a:r>
            <a:endParaRPr kumimoji="1" lang="zh-CN" altLang="en-US" sz="1600" dirty="0">
              <a:latin typeface="Arial Black"/>
              <a:cs typeface="Arial Black"/>
            </a:endParaRPr>
          </a:p>
        </p:txBody>
      </p:sp>
      <p:sp>
        <p:nvSpPr>
          <p:cNvPr id="184" name="圆角矩形 183"/>
          <p:cNvSpPr/>
          <p:nvPr/>
        </p:nvSpPr>
        <p:spPr>
          <a:xfrm>
            <a:off x="382476" y="2658838"/>
            <a:ext cx="1066006" cy="449122"/>
          </a:xfrm>
          <a:prstGeom prst="roundRect">
            <a:avLst/>
          </a:prstGeom>
          <a:solidFill>
            <a:srgbClr val="FF102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latin typeface="微软雅黑"/>
                <a:ea typeface="微软雅黑"/>
                <a:cs typeface="微软雅黑"/>
              </a:rPr>
              <a:t>IP</a:t>
            </a:r>
            <a:r>
              <a:rPr kumimoji="1" lang="zh-CN" altLang="en-US" sz="1200" dirty="0">
                <a:latin typeface="微软雅黑"/>
                <a:ea typeface="微软雅黑"/>
                <a:cs typeface="微软雅黑"/>
              </a:rPr>
              <a:t>前缀</a:t>
            </a:r>
          </a:p>
          <a:p>
            <a:pPr algn="ctr"/>
            <a:r>
              <a:rPr kumimoji="1" lang="en-US" altLang="zh-CN" sz="1200" dirty="0" smtClean="0">
                <a:latin typeface="微软雅黑"/>
                <a:ea typeface="微软雅黑"/>
                <a:cs typeface="微软雅黑"/>
              </a:rPr>
              <a:t>10.0.0.0</a:t>
            </a:r>
            <a:r>
              <a:rPr kumimoji="1" lang="zh-CN" altLang="en-US" sz="1200" dirty="0" smtClean="0">
                <a:latin typeface="微软雅黑"/>
                <a:ea typeface="微软雅黑"/>
                <a:cs typeface="微软雅黑"/>
              </a:rPr>
              <a:t>/</a:t>
            </a:r>
            <a:r>
              <a:rPr kumimoji="1" lang="en-US" altLang="zh-CN" sz="1200" dirty="0" smtClean="0">
                <a:latin typeface="微软雅黑"/>
                <a:ea typeface="微软雅黑"/>
                <a:cs typeface="微软雅黑"/>
              </a:rPr>
              <a:t>24</a:t>
            </a:r>
          </a:p>
        </p:txBody>
      </p:sp>
      <p:sp>
        <p:nvSpPr>
          <p:cNvPr id="188" name="圆角矩形标注 187"/>
          <p:cNvSpPr/>
          <p:nvPr/>
        </p:nvSpPr>
        <p:spPr>
          <a:xfrm>
            <a:off x="2116763" y="828963"/>
            <a:ext cx="1449384" cy="889878"/>
          </a:xfrm>
          <a:prstGeom prst="wedgeRoundRectCallout">
            <a:avLst>
              <a:gd name="adj1" fmla="val -52749"/>
              <a:gd name="adj2" fmla="val 104615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(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1)AS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间路由器</a:t>
            </a:r>
            <a:endParaRPr kumimoji="1" lang="en-US" altLang="zh-CN" sz="14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建立</a:t>
            </a:r>
            <a:r>
              <a:rPr kumimoji="1" lang="en-US" altLang="zh-CN" sz="1400" dirty="0" err="1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eBGP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会话</a:t>
            </a:r>
            <a:endParaRPr kumimoji="1" lang="en-US" altLang="zh-CN" sz="14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(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session)</a:t>
            </a:r>
          </a:p>
        </p:txBody>
      </p:sp>
      <p:sp>
        <p:nvSpPr>
          <p:cNvPr id="189" name="圆角矩形标注 188"/>
          <p:cNvSpPr/>
          <p:nvPr/>
        </p:nvSpPr>
        <p:spPr>
          <a:xfrm>
            <a:off x="3987520" y="403724"/>
            <a:ext cx="1449384" cy="566349"/>
          </a:xfrm>
          <a:prstGeom prst="wedgeRoundRectCallout">
            <a:avLst>
              <a:gd name="adj1" fmla="val -33278"/>
              <a:gd name="adj2" fmla="val 225121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(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1)AS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内路由器</a:t>
            </a:r>
            <a:endParaRPr kumimoji="1" lang="en-US" altLang="zh-CN" sz="14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建立</a:t>
            </a:r>
            <a:r>
              <a:rPr kumimoji="1" lang="en-US" altLang="zh-CN" sz="1400" dirty="0" err="1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iBGP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会话</a:t>
            </a:r>
            <a:endParaRPr kumimoji="1" lang="en-US" altLang="zh-CN" sz="14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90" name="圆角矩形标注 189"/>
          <p:cNvSpPr/>
          <p:nvPr/>
        </p:nvSpPr>
        <p:spPr>
          <a:xfrm>
            <a:off x="128021" y="828962"/>
            <a:ext cx="1929129" cy="895207"/>
          </a:xfrm>
          <a:prstGeom prst="wedgeRoundRectCallout">
            <a:avLst>
              <a:gd name="adj1" fmla="val 13024"/>
              <a:gd name="adj2" fmla="val 122458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(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0)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IP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前缀起源自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AS1</a:t>
            </a:r>
            <a:endParaRPr kumimoji="1" lang="en-US" altLang="zh-CN" sz="1400" dirty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通过静态配置或动态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Redistribution</a:t>
            </a:r>
          </a:p>
        </p:txBody>
      </p:sp>
      <p:sp>
        <p:nvSpPr>
          <p:cNvPr id="191" name="圆角矩形标注 190"/>
          <p:cNvSpPr/>
          <p:nvPr/>
        </p:nvSpPr>
        <p:spPr>
          <a:xfrm>
            <a:off x="5658245" y="620890"/>
            <a:ext cx="1356120" cy="676130"/>
          </a:xfrm>
          <a:prstGeom prst="wedgeRoundRectCallout">
            <a:avLst>
              <a:gd name="adj1" fmla="val -125231"/>
              <a:gd name="adj2" fmla="val 188604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(</a:t>
            </a:r>
            <a:r>
              <a:rPr kumimoji="1" lang="zh-CN" altLang="zh-CN" sz="14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0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)AS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内运行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IGP,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例如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IS-IS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或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IEGRP</a:t>
            </a:r>
          </a:p>
        </p:txBody>
      </p:sp>
      <p:sp>
        <p:nvSpPr>
          <p:cNvPr id="40" name="圆角矩形 39"/>
          <p:cNvSpPr/>
          <p:nvPr/>
        </p:nvSpPr>
        <p:spPr>
          <a:xfrm>
            <a:off x="6195466" y="3576062"/>
            <a:ext cx="426051" cy="426051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h</a:t>
            </a:r>
            <a:endParaRPr kumimoji="1" lang="zh-CN" altLang="en-US" sz="1600" dirty="0">
              <a:latin typeface="Arial Black"/>
              <a:cs typeface="Arial Black"/>
            </a:endParaRPr>
          </a:p>
        </p:txBody>
      </p:sp>
      <p:sp>
        <p:nvSpPr>
          <p:cNvPr id="195" name="圆角矩形标注 194"/>
          <p:cNvSpPr/>
          <p:nvPr/>
        </p:nvSpPr>
        <p:spPr>
          <a:xfrm>
            <a:off x="50910" y="3812500"/>
            <a:ext cx="2346302" cy="1154611"/>
          </a:xfrm>
          <a:prstGeom prst="wedgeRoundRectCallout">
            <a:avLst>
              <a:gd name="adj1" fmla="val 15102"/>
              <a:gd name="adj2" fmla="val -69540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(</a:t>
            </a:r>
            <a:r>
              <a:rPr kumimoji="1" lang="zh-CN" altLang="zh-CN" sz="14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2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)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建立了新会话</a:t>
            </a:r>
            <a:endParaRPr kumimoji="1" lang="en-US" altLang="zh-CN" sz="14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依据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export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策略</a:t>
            </a:r>
            <a:endParaRPr kumimoji="1" lang="en-US" altLang="zh-CN" sz="14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发送路由更新</a:t>
            </a:r>
            <a:endParaRPr kumimoji="1" lang="en-US" altLang="zh-CN" sz="14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1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0.0.0.0/24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路径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:AS1</a:t>
            </a:r>
          </a:p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下一跳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:2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(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与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b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相连的接口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)</a:t>
            </a:r>
          </a:p>
        </p:txBody>
      </p:sp>
      <p:sp>
        <p:nvSpPr>
          <p:cNvPr id="196" name="圆角矩形标注 195"/>
          <p:cNvSpPr/>
          <p:nvPr/>
        </p:nvSpPr>
        <p:spPr>
          <a:xfrm>
            <a:off x="156324" y="5228759"/>
            <a:ext cx="3000590" cy="1154611"/>
          </a:xfrm>
          <a:prstGeom prst="wedgeRoundRectCallout">
            <a:avLst>
              <a:gd name="adj1" fmla="val 25432"/>
              <a:gd name="adj2" fmla="val -177089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(</a:t>
            </a:r>
            <a:r>
              <a:rPr kumimoji="1" lang="zh-CN" altLang="zh-CN" sz="14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2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)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通过</a:t>
            </a:r>
            <a:r>
              <a:rPr kumimoji="1" lang="en-US" altLang="zh-CN" sz="1400" dirty="0" err="1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eBGP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会话接收更新</a:t>
            </a:r>
            <a:endParaRPr kumimoji="1" lang="en-US" altLang="zh-CN" sz="1400" dirty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依据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import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策略和决策过程</a:t>
            </a:r>
            <a:endParaRPr kumimoji="1" lang="en-US" altLang="zh-CN" sz="14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更新路由表</a:t>
            </a:r>
            <a:r>
              <a:rPr kumimoji="1" lang="zh-CN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，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下一跳不变</a:t>
            </a:r>
            <a:endParaRPr kumimoji="1" lang="en-US" altLang="zh-CN" sz="14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1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0.0.0.0/24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路径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:AS1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下一跳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:2</a:t>
            </a:r>
          </a:p>
        </p:txBody>
      </p:sp>
      <p:sp>
        <p:nvSpPr>
          <p:cNvPr id="200" name="圆角矩形标注 199"/>
          <p:cNvSpPr/>
          <p:nvPr/>
        </p:nvSpPr>
        <p:spPr>
          <a:xfrm>
            <a:off x="6049872" y="5569104"/>
            <a:ext cx="2636927" cy="1154611"/>
          </a:xfrm>
          <a:prstGeom prst="wedgeRoundRectCallout">
            <a:avLst>
              <a:gd name="adj1" fmla="val -31044"/>
              <a:gd name="adj2" fmla="val -181978"/>
              <a:gd name="adj3" fmla="val 16667"/>
            </a:avLst>
          </a:prstGeom>
          <a:solidFill>
            <a:srgbClr val="FFFFFF"/>
          </a:solidFill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(</a:t>
            </a:r>
            <a:r>
              <a:rPr kumimoji="1" lang="zh-CN" altLang="zh-CN" sz="14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4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)</a:t>
            </a:r>
            <a:r>
              <a:rPr kumimoji="1" lang="zh-CN" altLang="en-US" sz="14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依据</a:t>
            </a:r>
            <a:r>
              <a:rPr kumimoji="1" lang="en-US" altLang="zh-CN" sz="14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export</a:t>
            </a:r>
            <a:r>
              <a:rPr kumimoji="1" lang="zh-CN" altLang="en-US" sz="14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策略</a:t>
            </a:r>
            <a:endParaRPr kumimoji="1" lang="en-US" altLang="zh-CN" sz="1400" dirty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通过</a:t>
            </a:r>
            <a:r>
              <a:rPr kumimoji="1" lang="en-US" altLang="zh-CN" sz="1400" dirty="0" err="1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eBGP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会话发送更新</a:t>
            </a:r>
            <a:endParaRPr kumimoji="1" lang="en-US" altLang="zh-CN" sz="1400" dirty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1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0.0.0.0/24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路径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:AS2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AS1</a:t>
            </a:r>
          </a:p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下一跳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:h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(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与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4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相连的接口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)</a:t>
            </a:r>
          </a:p>
        </p:txBody>
      </p:sp>
      <p:sp>
        <p:nvSpPr>
          <p:cNvPr id="199" name="圆角矩形标注 198"/>
          <p:cNvSpPr/>
          <p:nvPr/>
        </p:nvSpPr>
        <p:spPr>
          <a:xfrm>
            <a:off x="5811995" y="4577014"/>
            <a:ext cx="3300649" cy="1154611"/>
          </a:xfrm>
          <a:prstGeom prst="wedgeRoundRectCallout">
            <a:avLst>
              <a:gd name="adj1" fmla="val -5093"/>
              <a:gd name="adj2" fmla="val -96427"/>
              <a:gd name="adj3" fmla="val 16667"/>
            </a:avLst>
          </a:prstGeom>
          <a:solidFill>
            <a:srgbClr val="FFFFFF"/>
          </a:solidFill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(</a:t>
            </a:r>
            <a:r>
              <a:rPr kumimoji="1" lang="zh-CN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4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)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通过</a:t>
            </a:r>
            <a:r>
              <a:rPr kumimoji="1" lang="en-US" altLang="zh-CN" sz="1400" dirty="0" err="1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eBGP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会话接收更新</a:t>
            </a:r>
            <a:endParaRPr kumimoji="1" lang="en-US" altLang="zh-CN" sz="1400" dirty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依据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import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策略和决策过程</a:t>
            </a:r>
            <a:endParaRPr kumimoji="1" lang="en-US" altLang="zh-CN" sz="14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更新路由表</a:t>
            </a:r>
            <a:endParaRPr kumimoji="1" lang="en-US" altLang="zh-CN" sz="14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1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0.0.0.0/24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路径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:AS2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AS1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下一跳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:h</a:t>
            </a:r>
          </a:p>
        </p:txBody>
      </p:sp>
      <p:sp>
        <p:nvSpPr>
          <p:cNvPr id="201" name="圆角矩形标注 200"/>
          <p:cNvSpPr/>
          <p:nvPr/>
        </p:nvSpPr>
        <p:spPr>
          <a:xfrm>
            <a:off x="3221247" y="5566864"/>
            <a:ext cx="3000590" cy="1154611"/>
          </a:xfrm>
          <a:prstGeom prst="wedgeRoundRectCallout">
            <a:avLst>
              <a:gd name="adj1" fmla="val -69028"/>
              <a:gd name="adj2" fmla="val -216122"/>
              <a:gd name="adj3" fmla="val 16667"/>
            </a:avLst>
          </a:prstGeom>
          <a:solidFill>
            <a:srgbClr val="FFFFFF"/>
          </a:solidFill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(</a:t>
            </a:r>
            <a:r>
              <a:rPr kumimoji="1" lang="zh-CN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3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)b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通过路由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redistribution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将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BGP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路由信息注入给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IGP,IGP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中路由器在路由表中添加</a:t>
            </a:r>
            <a:r>
              <a:rPr kumimoji="1" lang="zh-CN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1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0.0.0.0/24</a:t>
            </a:r>
          </a:p>
        </p:txBody>
      </p:sp>
      <p:sp>
        <p:nvSpPr>
          <p:cNvPr id="202" name="圆角矩形标注 201"/>
          <p:cNvSpPr/>
          <p:nvPr/>
        </p:nvSpPr>
        <p:spPr>
          <a:xfrm>
            <a:off x="7106242" y="256061"/>
            <a:ext cx="1804996" cy="1197805"/>
          </a:xfrm>
          <a:prstGeom prst="wedgeRoundRectCallout">
            <a:avLst>
              <a:gd name="adj1" fmla="val 12362"/>
              <a:gd name="adj2" fmla="val 149728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(</a:t>
            </a:r>
            <a:r>
              <a:rPr kumimoji="1" lang="zh-CN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5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)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最终所有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AS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,所有路由器都会找到通往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10.0.0.0/24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的路径</a:t>
            </a:r>
            <a:endParaRPr kumimoji="1" lang="en-US" altLang="zh-CN" sz="14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03" name="圆角矩形 202"/>
          <p:cNvSpPr/>
          <p:nvPr/>
        </p:nvSpPr>
        <p:spPr>
          <a:xfrm>
            <a:off x="1305738" y="3124118"/>
            <a:ext cx="273326" cy="21216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1200" dirty="0" smtClean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204" name="圆角矩形 203"/>
          <p:cNvSpPr/>
          <p:nvPr/>
        </p:nvSpPr>
        <p:spPr>
          <a:xfrm>
            <a:off x="1286294" y="2376927"/>
            <a:ext cx="273326" cy="21216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1200" dirty="0" smtClean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205" name="圆角矩形 204"/>
          <p:cNvSpPr/>
          <p:nvPr/>
        </p:nvSpPr>
        <p:spPr>
          <a:xfrm>
            <a:off x="2199906" y="3673618"/>
            <a:ext cx="273326" cy="21216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1200" dirty="0" smtClean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206" name="圆角矩形 205"/>
          <p:cNvSpPr/>
          <p:nvPr/>
        </p:nvSpPr>
        <p:spPr>
          <a:xfrm>
            <a:off x="2526058" y="2271986"/>
            <a:ext cx="273326" cy="21216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1200" dirty="0" smtClean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207" name="圆角矩形 206"/>
          <p:cNvSpPr/>
          <p:nvPr/>
        </p:nvSpPr>
        <p:spPr>
          <a:xfrm>
            <a:off x="6067547" y="3865085"/>
            <a:ext cx="273326" cy="21216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1200" dirty="0" smtClean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208" name="圆角矩形 207"/>
          <p:cNvSpPr/>
          <p:nvPr/>
        </p:nvSpPr>
        <p:spPr>
          <a:xfrm>
            <a:off x="6421921" y="2068345"/>
            <a:ext cx="273326" cy="21216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1200" dirty="0" smtClean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209" name="圆角矩形 208"/>
          <p:cNvSpPr/>
          <p:nvPr/>
        </p:nvSpPr>
        <p:spPr>
          <a:xfrm>
            <a:off x="4015189" y="3648395"/>
            <a:ext cx="273326" cy="21216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1200" dirty="0" smtClean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210" name="圆角矩形 209"/>
          <p:cNvSpPr/>
          <p:nvPr/>
        </p:nvSpPr>
        <p:spPr>
          <a:xfrm>
            <a:off x="3714194" y="2484155"/>
            <a:ext cx="273326" cy="21216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1200" dirty="0" smtClean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211" name="圆角矩形 210"/>
          <p:cNvSpPr/>
          <p:nvPr/>
        </p:nvSpPr>
        <p:spPr>
          <a:xfrm>
            <a:off x="5152269" y="2212668"/>
            <a:ext cx="273326" cy="21216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1200" dirty="0" smtClean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212" name="圆角矩形 211"/>
          <p:cNvSpPr/>
          <p:nvPr/>
        </p:nvSpPr>
        <p:spPr>
          <a:xfrm>
            <a:off x="5426148" y="3683003"/>
            <a:ext cx="273326" cy="21216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1200" dirty="0" smtClean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213" name="圆角矩形 212"/>
          <p:cNvSpPr/>
          <p:nvPr/>
        </p:nvSpPr>
        <p:spPr>
          <a:xfrm>
            <a:off x="7303986" y="3851398"/>
            <a:ext cx="273326" cy="21216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1200" dirty="0" smtClean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214" name="圆角矩形 213"/>
          <p:cNvSpPr/>
          <p:nvPr/>
        </p:nvSpPr>
        <p:spPr>
          <a:xfrm>
            <a:off x="7188994" y="2485702"/>
            <a:ext cx="273326" cy="212169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1200" dirty="0" smtClean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215" name="圆角矩形 214"/>
          <p:cNvSpPr/>
          <p:nvPr/>
        </p:nvSpPr>
        <p:spPr>
          <a:xfrm>
            <a:off x="2516338" y="2759591"/>
            <a:ext cx="4186970" cy="44912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微软雅黑"/>
                <a:ea typeface="微软雅黑"/>
                <a:cs typeface="微软雅黑"/>
              </a:rPr>
              <a:t>为什么不用</a:t>
            </a:r>
            <a:r>
              <a:rPr kumimoji="1" lang="en-US" altLang="zh-CN" dirty="0" smtClean="0">
                <a:latin typeface="微软雅黑"/>
                <a:ea typeface="微软雅黑"/>
                <a:cs typeface="微软雅黑"/>
              </a:rPr>
              <a:t>IGP</a:t>
            </a:r>
            <a:r>
              <a:rPr kumimoji="1" lang="zh-CN" altLang="en-US" dirty="0" smtClean="0">
                <a:latin typeface="微软雅黑"/>
                <a:ea typeface="微软雅黑"/>
                <a:cs typeface="微软雅黑"/>
              </a:rPr>
              <a:t>替代</a:t>
            </a:r>
            <a:r>
              <a:rPr kumimoji="1" lang="en-US" altLang="zh-CN" dirty="0" err="1" smtClean="0">
                <a:latin typeface="微软雅黑"/>
                <a:ea typeface="微软雅黑"/>
                <a:cs typeface="微软雅黑"/>
              </a:rPr>
              <a:t>iBGP</a:t>
            </a:r>
            <a:r>
              <a:rPr kumimoji="1" lang="zh-CN" altLang="en-US" dirty="0" smtClean="0">
                <a:latin typeface="微软雅黑"/>
                <a:ea typeface="微软雅黑"/>
                <a:cs typeface="微软雅黑"/>
              </a:rPr>
              <a:t>或相反？</a:t>
            </a:r>
            <a:endParaRPr kumimoji="1" lang="zh-CN" altLang="en-US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98" name="圆角矩形标注 197"/>
          <p:cNvSpPr/>
          <p:nvPr/>
        </p:nvSpPr>
        <p:spPr>
          <a:xfrm>
            <a:off x="2854365" y="3988684"/>
            <a:ext cx="2809333" cy="1049646"/>
          </a:xfrm>
          <a:prstGeom prst="wedgeRoundRectCallout">
            <a:avLst>
              <a:gd name="adj1" fmla="val 64458"/>
              <a:gd name="adj2" fmla="val -46242"/>
              <a:gd name="adj3" fmla="val 16667"/>
            </a:avLst>
          </a:prstGeom>
          <a:solidFill>
            <a:srgbClr val="FFFFFF"/>
          </a:solidFill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(</a:t>
            </a:r>
            <a:r>
              <a:rPr kumimoji="1" lang="zh-CN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3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)b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通过</a:t>
            </a:r>
            <a:r>
              <a:rPr kumimoji="1" lang="en-US" altLang="zh-CN" sz="1400" dirty="0" err="1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iBGP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会话发送更新给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h</a:t>
            </a:r>
            <a:endParaRPr kumimoji="1" lang="en-US" altLang="zh-CN" sz="1400" dirty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h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更新路由表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,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下一跳不变</a:t>
            </a:r>
            <a:endParaRPr kumimoji="1" lang="en-US" altLang="zh-CN" sz="14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1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0.0.0.0/24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路径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:AS1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下一跳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:2</a:t>
            </a:r>
          </a:p>
        </p:txBody>
      </p:sp>
    </p:spTree>
    <p:extLst>
      <p:ext uri="{BB962C8B-B14F-4D97-AF65-F5344CB8AC3E}">
        <p14:creationId xmlns:p14="http://schemas.microsoft.com/office/powerpoint/2010/main" val="3133949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" grpId="0" animBg="1"/>
      <p:bldP spid="188" grpId="0" animBg="1"/>
      <p:bldP spid="189" grpId="0" animBg="1"/>
      <p:bldP spid="190" grpId="0" animBg="1"/>
      <p:bldP spid="191" grpId="0" animBg="1"/>
      <p:bldP spid="195" grpId="0" animBg="1"/>
      <p:bldP spid="196" grpId="0" animBg="1"/>
      <p:bldP spid="200" grpId="0" animBg="1"/>
      <p:bldP spid="199" grpId="0" animBg="1"/>
      <p:bldP spid="201" grpId="0" animBg="1"/>
      <p:bldP spid="202" grpId="0" animBg="1"/>
      <p:bldP spid="203" grpId="0" animBg="1"/>
      <p:bldP spid="204" grpId="0" animBg="1"/>
      <p:bldP spid="205" grpId="0" animBg="1"/>
      <p:bldP spid="206" grpId="0" animBg="1"/>
      <p:bldP spid="207" grpId="0" animBg="1"/>
      <p:bldP spid="208" grpId="0" animBg="1"/>
      <p:bldP spid="209" grpId="0" animBg="1"/>
      <p:bldP spid="210" grpId="0" animBg="1"/>
      <p:bldP spid="211" grpId="0" animBg="1"/>
      <p:bldP spid="212" grpId="0" animBg="1"/>
      <p:bldP spid="213" grpId="0" animBg="1"/>
      <p:bldP spid="214" grpId="0" animBg="1"/>
      <p:bldP spid="215" grpId="0" animBg="1"/>
      <p:bldP spid="19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BGP</a:t>
            </a:r>
            <a:r>
              <a:rPr kumimoji="1" lang="zh-CN" altLang="en-US" dirty="0" smtClean="0"/>
              <a:t>路由</a:t>
            </a:r>
            <a:r>
              <a:rPr kumimoji="1" lang="en-US" altLang="en-US" dirty="0" smtClean="0"/>
              <a:t>属性</a:t>
            </a:r>
            <a:r>
              <a:rPr kumimoji="1" lang="en-US" altLang="zh-CN" dirty="0" smtClean="0"/>
              <a:t>(Cisco</a:t>
            </a:r>
            <a:r>
              <a:rPr kumimoji="1" lang="zh-CN" altLang="en-US" dirty="0" smtClean="0"/>
              <a:t>实现</a:t>
            </a:r>
            <a:r>
              <a:rPr kumimoji="1" lang="en-US" altLang="zh-CN" dirty="0" smtClean="0"/>
              <a:t>)</a:t>
            </a:r>
            <a:endParaRPr kumimoji="1"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kumimoji="1" lang="en-US" altLang="zh-CN" smtClean="0"/>
              <a:t>HIT ComNet-II</a:t>
            </a:r>
            <a:endParaRPr kumimoji="1"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18</a:t>
            </a:fld>
            <a:endParaRPr kumimoji="1" lang="zh-CN" altLang="en-US" dirty="0"/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2193902"/>
              </p:ext>
            </p:extLst>
          </p:nvPr>
        </p:nvGraphicFramePr>
        <p:xfrm>
          <a:off x="296332" y="973858"/>
          <a:ext cx="8551334" cy="5223223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656099"/>
                <a:gridCol w="2037144"/>
                <a:gridCol w="1111170"/>
                <a:gridCol w="4746921"/>
              </a:tblGrid>
              <a:tr h="3155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代码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路由属性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分类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说明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6059"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1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ORIGIN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latin typeface="微软雅黑"/>
                          <a:ea typeface="微软雅黑"/>
                          <a:cs typeface="微软雅黑"/>
                        </a:rPr>
                        <a:t>公认必选</a:t>
                      </a:r>
                      <a:endParaRPr lang="en-US" altLang="zh-CN" sz="1400" dirty="0" smtClean="0">
                        <a:latin typeface="微软雅黑"/>
                        <a:ea typeface="微软雅黑"/>
                        <a:cs typeface="微软雅黑"/>
                      </a:endParaRPr>
                    </a:p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(</a:t>
                      </a:r>
                      <a:r>
                        <a:rPr lang="zh-CN" altLang="en-US" sz="1400" dirty="0" smtClean="0">
                          <a:latin typeface="微软雅黑"/>
                          <a:ea typeface="微软雅黑"/>
                          <a:cs typeface="微软雅黑"/>
                        </a:rPr>
                        <a:t>必须支持并传递</a:t>
                      </a:r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)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anchor="ctr"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起源类型，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IGP=0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, 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EGP=1,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 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INCOMPLETE=2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</a:tr>
              <a:tr h="376059"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2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AS_PATH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 err="1" smtClean="0">
                          <a:latin typeface="微软雅黑"/>
                          <a:ea typeface="微软雅黑"/>
                          <a:cs typeface="微软雅黑"/>
                        </a:rPr>
                        <a:t>eBGP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时添加当前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AS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号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,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 </a:t>
                      </a:r>
                      <a:r>
                        <a:rPr lang="en-US" altLang="zh-CN" sz="1600" dirty="0" err="1" smtClean="0">
                          <a:latin typeface="微软雅黑"/>
                          <a:ea typeface="微软雅黑"/>
                          <a:cs typeface="微软雅黑"/>
                        </a:rPr>
                        <a:t>iBGP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时不变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solidFill>
                      <a:srgbClr val="FFFFFF"/>
                    </a:solidFill>
                  </a:tcPr>
                </a:tc>
              </a:tr>
              <a:tr h="3760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3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NEXT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 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HOP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 err="1" smtClean="0">
                          <a:latin typeface="微软雅黑"/>
                          <a:ea typeface="微软雅黑"/>
                          <a:cs typeface="微软雅黑"/>
                        </a:rPr>
                        <a:t>eBGP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时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,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为与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peer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同子网的本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AS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接口;</a:t>
                      </a:r>
                      <a:r>
                        <a:rPr lang="en-US" altLang="zh-CN" sz="1600" dirty="0" err="1" smtClean="0">
                          <a:latin typeface="微软雅黑"/>
                          <a:ea typeface="微软雅黑"/>
                          <a:cs typeface="微软雅黑"/>
                        </a:rPr>
                        <a:t>iBGP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时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,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不改变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NEXT_HOP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6059"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600" b="1" dirty="0" smtClean="0">
                          <a:latin typeface="微软雅黑"/>
                          <a:ea typeface="微软雅黑"/>
                          <a:cs typeface="微软雅黑"/>
                        </a:rPr>
                        <a:t>5</a:t>
                      </a:r>
                      <a:endParaRPr lang="zh-CN" altLang="en-US" sz="1600" b="1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微软雅黑"/>
                          <a:ea typeface="微软雅黑"/>
                          <a:cs typeface="微软雅黑"/>
                        </a:rPr>
                        <a:t>LOCAL_PREF</a:t>
                      </a:r>
                      <a:endParaRPr lang="zh-CN" altLang="en-US" sz="1600" b="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latin typeface="微软雅黑"/>
                          <a:ea typeface="微软雅黑"/>
                          <a:cs typeface="微软雅黑"/>
                        </a:rPr>
                        <a:t>公认自选</a:t>
                      </a:r>
                      <a:endParaRPr lang="en-US" altLang="zh-CN" sz="1400" dirty="0" smtClean="0">
                        <a:latin typeface="微软雅黑"/>
                        <a:ea typeface="微软雅黑"/>
                        <a:cs typeface="微软雅黑"/>
                      </a:endParaRPr>
                    </a:p>
                    <a:p>
                      <a:pPr algn="ctr"/>
                      <a:r>
                        <a:rPr lang="zh-CN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(</a:t>
                      </a:r>
                      <a:r>
                        <a:rPr lang="zh-CN" altLang="en-US" sz="1400" dirty="0" smtClean="0">
                          <a:latin typeface="微软雅黑"/>
                          <a:ea typeface="微软雅黑"/>
                          <a:cs typeface="微软雅黑"/>
                        </a:rPr>
                        <a:t>必须支持</a:t>
                      </a:r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,</a:t>
                      </a:r>
                      <a:r>
                        <a:rPr lang="zh-CN" altLang="en-US" sz="1400" dirty="0" smtClean="0">
                          <a:latin typeface="微软雅黑"/>
                          <a:ea typeface="微软雅黑"/>
                          <a:cs typeface="微软雅黑"/>
                        </a:rPr>
                        <a:t>传递可选</a:t>
                      </a:r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)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anchor="ctr"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 err="1" smtClean="0">
                          <a:latin typeface="微软雅黑"/>
                          <a:ea typeface="微软雅黑"/>
                          <a:cs typeface="微软雅黑"/>
                        </a:rPr>
                        <a:t>iBGP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间交换</a:t>
                      </a:r>
                      <a:r>
                        <a:rPr lang="zh-CN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，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确定本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AS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内出口点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</a:tr>
              <a:tr h="376059"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6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Atomic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 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Aggregate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在路由聚合中有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AS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被丢弃掉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6059"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7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Aggregator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latin typeface="微软雅黑"/>
                          <a:ea typeface="微软雅黑"/>
                          <a:cs typeface="微软雅黑"/>
                        </a:rPr>
                        <a:t>任选可传递</a:t>
                      </a:r>
                      <a:endParaRPr lang="en-US" altLang="zh-CN" sz="1400" dirty="0" smtClean="0">
                        <a:latin typeface="微软雅黑"/>
                        <a:ea typeface="微软雅黑"/>
                        <a:cs typeface="微软雅黑"/>
                      </a:endParaRPr>
                    </a:p>
                    <a:p>
                      <a:pPr algn="ctr"/>
                      <a:r>
                        <a:rPr lang="zh-CN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(</a:t>
                      </a:r>
                      <a:r>
                        <a:rPr lang="zh-CN" altLang="en-US" sz="1400" dirty="0" smtClean="0">
                          <a:latin typeface="微软雅黑"/>
                          <a:ea typeface="微软雅黑"/>
                          <a:cs typeface="微软雅黑"/>
                        </a:rPr>
                        <a:t>若不支持</a:t>
                      </a:r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,</a:t>
                      </a:r>
                      <a:r>
                        <a:rPr lang="zh-CN" altLang="en-US" sz="1400" dirty="0" smtClean="0">
                          <a:latin typeface="微软雅黑"/>
                          <a:ea typeface="微软雅黑"/>
                          <a:cs typeface="微软雅黑"/>
                        </a:rPr>
                        <a:t>也可传递</a:t>
                      </a:r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)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anchor="ctr"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执行路由聚合的路由器的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AS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号和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IP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地址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</a:tr>
              <a:tr h="3760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8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Community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路径标签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，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例如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no-export,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 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no-advertise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6059"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4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MED</a:t>
                      </a:r>
                    </a:p>
                    <a:p>
                      <a:pPr algn="ctr"/>
                      <a:r>
                        <a:rPr lang="en-US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(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MULTI_EXIT_DISC</a:t>
                      </a:r>
                      <a:r>
                        <a:rPr lang="en-US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)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latin typeface="微软雅黑"/>
                          <a:ea typeface="微软雅黑"/>
                          <a:cs typeface="微软雅黑"/>
                        </a:rPr>
                        <a:t>可选非传递</a:t>
                      </a:r>
                      <a:endParaRPr lang="en-US" altLang="zh-CN" sz="1400" dirty="0" smtClean="0">
                        <a:latin typeface="微软雅黑"/>
                        <a:ea typeface="微软雅黑"/>
                        <a:cs typeface="微软雅黑"/>
                      </a:endParaRPr>
                    </a:p>
                    <a:p>
                      <a:pPr algn="ctr"/>
                      <a:r>
                        <a:rPr lang="zh-CN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(</a:t>
                      </a:r>
                      <a:r>
                        <a:rPr lang="zh-CN" altLang="en-US" sz="1400" dirty="0" smtClean="0">
                          <a:latin typeface="微软雅黑"/>
                          <a:ea typeface="微软雅黑"/>
                          <a:cs typeface="微软雅黑"/>
                        </a:rPr>
                        <a:t>若不支持</a:t>
                      </a:r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,</a:t>
                      </a:r>
                      <a:r>
                        <a:rPr lang="zh-CN" altLang="en-US" sz="1400" dirty="0" smtClean="0">
                          <a:latin typeface="微软雅黑"/>
                          <a:ea typeface="微软雅黑"/>
                          <a:cs typeface="微软雅黑"/>
                        </a:rPr>
                        <a:t>则忽略</a:t>
                      </a:r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,</a:t>
                      </a:r>
                      <a:r>
                        <a:rPr lang="zh-CN" altLang="en-US" sz="1400" dirty="0" smtClean="0">
                          <a:latin typeface="微软雅黑"/>
                          <a:ea typeface="微软雅黑"/>
                          <a:cs typeface="微软雅黑"/>
                        </a:rPr>
                        <a:t>且不传递</a:t>
                      </a:r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)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anchor="ctr"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影响</a:t>
                      </a:r>
                      <a:r>
                        <a:rPr lang="en-US" altLang="zh-CN" sz="1600" dirty="0" err="1" smtClean="0">
                          <a:latin typeface="微软雅黑"/>
                          <a:ea typeface="微软雅黑"/>
                          <a:cs typeface="微软雅黑"/>
                        </a:rPr>
                        <a:t>eBGP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邻居对通往本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AS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的多个入口作区分</a:t>
                      </a:r>
                      <a:endParaRPr lang="en-US" altLang="zh-CN" sz="1600" dirty="0" smtClean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</a:tr>
              <a:tr h="385951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9</a:t>
                      </a:r>
                      <a:endParaRPr lang="zh-CN" altLang="en-US" sz="1600" dirty="0" smtClean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ORIGINATOR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 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ID</a:t>
                      </a:r>
                      <a:endParaRPr lang="zh-CN" altLang="en-US" sz="1600" dirty="0" smtClean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 err="1" smtClean="0">
                          <a:latin typeface="微软雅黑"/>
                          <a:ea typeface="微软雅黑"/>
                          <a:cs typeface="微软雅黑"/>
                        </a:rPr>
                        <a:t>路由发起者的R</a:t>
                      </a:r>
                      <a:r>
                        <a:rPr lang="en-US" altLang="zh-CN" sz="1600" dirty="0" err="1" smtClean="0">
                          <a:latin typeface="微软雅黑"/>
                          <a:ea typeface="微软雅黑"/>
                          <a:cs typeface="微软雅黑"/>
                        </a:rPr>
                        <a:t>ID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，在路由反射器簇中防止回路</a:t>
                      </a:r>
                    </a:p>
                  </a:txBody>
                  <a:tcPr>
                    <a:solidFill>
                      <a:srgbClr val="BFBFBF"/>
                    </a:solidFill>
                  </a:tcPr>
                </a:tc>
              </a:tr>
              <a:tr h="318431"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1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0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Cluster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 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List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已经过路由反射器簇的列表，防止回路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solidFill>
                      <a:srgbClr val="BFBFBF"/>
                    </a:solidFill>
                  </a:tcPr>
                </a:tc>
              </a:tr>
              <a:tr h="3760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13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Cluster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 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ID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路由反射器簇的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ID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，防止回路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B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3760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-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WIEGHT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Cisco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专有，本地权重配置，不在路由器间交换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>
                    <a:lnT w="571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7583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BGP</a:t>
            </a:r>
            <a:r>
              <a:rPr kumimoji="1" lang="zh-CN" altLang="en-US" dirty="0" smtClean="0"/>
              <a:t>最优路径选择算法</a:t>
            </a:r>
            <a:r>
              <a:rPr kumimoji="1" lang="en-US" altLang="zh-CN" dirty="0" smtClean="0"/>
              <a:t>(Cisco</a:t>
            </a:r>
            <a:r>
              <a:rPr kumimoji="1" lang="zh-CN" altLang="en-US" dirty="0" smtClean="0"/>
              <a:t>实现</a:t>
            </a:r>
            <a:r>
              <a:rPr kumimoji="1" lang="en-US" altLang="zh-CN" dirty="0" smtClean="0"/>
              <a:t>)</a:t>
            </a:r>
            <a:endParaRPr kumimoji="1"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kumimoji="1" lang="en-US" altLang="zh-CN" smtClean="0"/>
              <a:t>HIT ComNet-II</a:t>
            </a:r>
            <a:endParaRPr kumimoji="1"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19</a:t>
            </a:fld>
            <a:endParaRPr kumimoji="1" lang="zh-CN" altLang="en-US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599643"/>
              </p:ext>
            </p:extLst>
          </p:nvPr>
        </p:nvGraphicFramePr>
        <p:xfrm>
          <a:off x="296332" y="1264918"/>
          <a:ext cx="8551334" cy="4064983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536224"/>
                <a:gridCol w="2636048"/>
                <a:gridCol w="528711"/>
                <a:gridCol w="4850351"/>
              </a:tblGrid>
              <a:tr h="31552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微软雅黑"/>
                          <a:ea typeface="微软雅黑"/>
                          <a:cs typeface="微软雅黑"/>
                        </a:rPr>
                        <a:t>Step</a:t>
                      </a:r>
                      <a:endParaRPr lang="zh-CN" altLang="en-US" sz="12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路由属性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优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说明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</a:tr>
              <a:tr h="3760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1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WEIGHT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高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本地权重配置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</a:tr>
              <a:tr h="3760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latin typeface="微软雅黑"/>
                          <a:ea typeface="微软雅黑"/>
                          <a:cs typeface="微软雅黑"/>
                        </a:rPr>
                        <a:t>2</a:t>
                      </a:r>
                      <a:endParaRPr lang="zh-CN" altLang="en-US" sz="1600" b="1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latin typeface="微软雅黑"/>
                          <a:ea typeface="微软雅黑"/>
                          <a:cs typeface="微软雅黑"/>
                        </a:rPr>
                        <a:t>LOCAL_PREF</a:t>
                      </a:r>
                      <a:endParaRPr lang="zh-CN" altLang="en-US" sz="1600" b="1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高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 err="1" smtClean="0">
                          <a:latin typeface="微软雅黑"/>
                          <a:ea typeface="微软雅黑"/>
                          <a:cs typeface="微软雅黑"/>
                        </a:rPr>
                        <a:t>iBGP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间交换</a:t>
                      </a:r>
                      <a:r>
                        <a:rPr lang="zh-CN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，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确定本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AS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内出口点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</a:tr>
              <a:tr h="3760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3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Self-originated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-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本路由器起源的路径优先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</a:tr>
              <a:tr h="3760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4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AS_PATH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 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LENGTH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低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路径长度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,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 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AS_SET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长度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=1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</a:tr>
              <a:tr h="3760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5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ORIGIN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低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起源类型，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IGP=0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, 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EGP=1,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 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INCOMPLETE=2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</a:tr>
              <a:tr h="385951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6</a:t>
                      </a:r>
                      <a:endParaRPr lang="zh-CN" altLang="en-US" sz="1600" dirty="0" smtClean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MED</a:t>
                      </a:r>
                      <a:endParaRPr lang="zh-CN" altLang="en-US" sz="1600" dirty="0" smtClean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低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dirty="0" err="1" smtClean="0">
                          <a:latin typeface="微软雅黑"/>
                          <a:ea typeface="微软雅黑"/>
                          <a:cs typeface="微软雅黑"/>
                        </a:rPr>
                        <a:t>eBGP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间交换，区分到达相同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AS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的多个出口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</a:tr>
              <a:tr h="3760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7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err="1" smtClean="0">
                          <a:latin typeface="微软雅黑"/>
                          <a:ea typeface="微软雅黑"/>
                          <a:cs typeface="微软雅黑"/>
                        </a:rPr>
                        <a:t>eBGP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 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&gt;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 </a:t>
                      </a:r>
                      <a:r>
                        <a:rPr lang="en-US" altLang="zh-CN" sz="1600" dirty="0" err="1" smtClean="0">
                          <a:latin typeface="微软雅黑"/>
                          <a:ea typeface="微软雅黑"/>
                          <a:cs typeface="微软雅黑"/>
                        </a:rPr>
                        <a:t>iBGP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-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若为</a:t>
                      </a:r>
                      <a:r>
                        <a:rPr lang="en-US" altLang="zh-CN" sz="1600" dirty="0" err="1" smtClean="0">
                          <a:latin typeface="微软雅黑"/>
                          <a:ea typeface="微软雅黑"/>
                          <a:cs typeface="微软雅黑"/>
                        </a:rPr>
                        <a:t>eBGP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,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 跳到第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9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步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</a:tr>
              <a:tr h="3760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8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IGP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 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Cost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低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若为</a:t>
                      </a:r>
                      <a:r>
                        <a:rPr lang="en-US" altLang="zh-CN" sz="1600" dirty="0" err="1" smtClean="0">
                          <a:latin typeface="微软雅黑"/>
                          <a:ea typeface="微软雅黑"/>
                          <a:cs typeface="微软雅黑"/>
                        </a:rPr>
                        <a:t>iBGP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，挑选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IGP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代价最小的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</a:tr>
              <a:tr h="3184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9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err="1" smtClean="0">
                          <a:latin typeface="微软雅黑"/>
                          <a:ea typeface="微软雅黑"/>
                          <a:cs typeface="微软雅黑"/>
                        </a:rPr>
                        <a:t>eBGP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 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Oldest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 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path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高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老路径优于新路径，减小路由摆动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</a:tr>
              <a:tr h="3760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10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Router</a:t>
                      </a:r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 </a:t>
                      </a:r>
                      <a:r>
                        <a:rPr lang="en-US" altLang="zh-CN" sz="1600" dirty="0" smtClean="0">
                          <a:latin typeface="微软雅黑"/>
                          <a:ea typeface="微软雅黑"/>
                          <a:cs typeface="微软雅黑"/>
                        </a:rPr>
                        <a:t>ID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低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 dirty="0" smtClean="0">
                          <a:latin typeface="微软雅黑"/>
                          <a:ea typeface="微软雅黑"/>
                          <a:cs typeface="微软雅黑"/>
                        </a:rPr>
                        <a:t>用于打破僵局</a:t>
                      </a:r>
                      <a:endParaRPr lang="zh-CN" altLang="en-US" sz="16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8261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大纲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endParaRPr kumimoji="1" lang="en-US" altLang="zh-CN" dirty="0" smtClean="0"/>
          </a:p>
          <a:p>
            <a:pPr marL="0" indent="0">
              <a:buNone/>
            </a:pPr>
            <a:endParaRPr kumimoji="1"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dirty="0" smtClean="0"/>
              <a:t>BGP</a:t>
            </a:r>
            <a:r>
              <a:rPr kumimoji="1" lang="zh-CN" altLang="en-US" dirty="0" smtClean="0"/>
              <a:t>简介</a:t>
            </a:r>
            <a:endParaRPr kumimoji="1" lang="en-US" altLang="zh-CN" dirty="0"/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dirty="0" smtClean="0"/>
              <a:t>BGP</a:t>
            </a:r>
            <a:r>
              <a:rPr kumimoji="1" lang="zh-CN" altLang="en-US" dirty="0" smtClean="0"/>
              <a:t>中的安全问题</a:t>
            </a:r>
            <a:r>
              <a:rPr kumimoji="1" lang="en-US" altLang="zh-CN" dirty="0" smtClean="0"/>
              <a:t>—</a:t>
            </a:r>
            <a:r>
              <a:rPr kumimoji="1" lang="zh-CN" altLang="en-US" dirty="0" smtClean="0"/>
              <a:t>前缀劫持等</a:t>
            </a:r>
            <a:endParaRPr kumimoji="1"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dirty="0" smtClean="0"/>
              <a:t>RPKI</a:t>
            </a:r>
            <a:r>
              <a:rPr kumimoji="1" lang="zh-CN" altLang="en-US" dirty="0" smtClean="0"/>
              <a:t>与</a:t>
            </a:r>
            <a:r>
              <a:rPr kumimoji="1" lang="en-US" altLang="zh-CN" dirty="0" err="1" smtClean="0"/>
              <a:t>BGPsec</a:t>
            </a:r>
            <a:r>
              <a:rPr kumimoji="1" lang="zh-CN" altLang="en-US" dirty="0" smtClean="0"/>
              <a:t>概念与机制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2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155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策略实现 </a:t>
            </a:r>
            <a:r>
              <a:rPr kumimoji="1" lang="en-US" altLang="zh-CN" dirty="0" smtClean="0"/>
              <a:t>	</a:t>
            </a:r>
            <a:r>
              <a:rPr kumimoji="1" lang="en-US" altLang="en-US" dirty="0"/>
              <a:t>(</a:t>
            </a:r>
            <a:r>
              <a:rPr kumimoji="1" lang="en-US" altLang="zh-CN" dirty="0" smtClean="0"/>
              <a:t>1) </a:t>
            </a:r>
            <a:r>
              <a:rPr kumimoji="1" lang="zh-CN" altLang="en-US" dirty="0" smtClean="0"/>
              <a:t>入界流量控制</a:t>
            </a:r>
            <a:endParaRPr kumimoji="1"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7737" y="6292864"/>
            <a:ext cx="2895600" cy="365125"/>
          </a:xfrm>
        </p:spPr>
        <p:txBody>
          <a:bodyPr/>
          <a:lstStyle/>
          <a:p>
            <a:pPr algn="l"/>
            <a:r>
              <a:rPr kumimoji="1" lang="en-US" altLang="zh-CN" dirty="0" smtClean="0"/>
              <a:t>HIT </a:t>
            </a:r>
            <a:r>
              <a:rPr kumimoji="1" lang="en-US" altLang="zh-CN" dirty="0" err="1" smtClean="0"/>
              <a:t>ComNet</a:t>
            </a:r>
            <a:r>
              <a:rPr kumimoji="1" lang="en-US" altLang="zh-CN" dirty="0" smtClean="0"/>
              <a:t>-II</a:t>
            </a:r>
            <a:endParaRPr kumimoji="1"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20</a:t>
            </a:fld>
            <a:endParaRPr kumimoji="1" lang="zh-CN" altLang="en-US" dirty="0"/>
          </a:p>
        </p:txBody>
      </p:sp>
      <p:sp>
        <p:nvSpPr>
          <p:cNvPr id="62" name="内容占位符 2"/>
          <p:cNvSpPr>
            <a:spLocks noGrp="1"/>
          </p:cNvSpPr>
          <p:nvPr>
            <p:ph idx="1"/>
          </p:nvPr>
        </p:nvSpPr>
        <p:spPr>
          <a:xfrm>
            <a:off x="499571" y="913170"/>
            <a:ext cx="8229600" cy="878967"/>
          </a:xfrm>
        </p:spPr>
        <p:txBody>
          <a:bodyPr/>
          <a:lstStyle/>
          <a:p>
            <a:r>
              <a:rPr kumimoji="1" lang="zh-CN" altLang="en-US" sz="2000" dirty="0" smtClean="0"/>
              <a:t>公布路由是一种承诺</a:t>
            </a:r>
            <a:r>
              <a:rPr kumimoji="1" lang="en-US" altLang="zh-CN" sz="2000" dirty="0" smtClean="0"/>
              <a:t>,</a:t>
            </a:r>
            <a:r>
              <a:rPr kumimoji="1" lang="zh-CN" altLang="en-US" sz="2000" dirty="0" smtClean="0"/>
              <a:t>即会携带数据包到达对应目的</a:t>
            </a:r>
            <a:endParaRPr kumimoji="1" lang="en-US" altLang="zh-CN" sz="2000" dirty="0" smtClean="0"/>
          </a:p>
          <a:p>
            <a:r>
              <a:rPr kumimoji="1" lang="zh-CN" altLang="en-US" sz="2000" dirty="0" smtClean="0"/>
              <a:t>通过控制向邻居输出的路由信息，</a:t>
            </a:r>
            <a:r>
              <a:rPr kumimoji="1" lang="en-US" altLang="zh-CN" sz="2000" dirty="0" smtClean="0"/>
              <a:t>(</a:t>
            </a:r>
            <a:r>
              <a:rPr kumimoji="1" lang="zh-CN" altLang="en-US" sz="2000" dirty="0" smtClean="0"/>
              <a:t>不</a:t>
            </a:r>
            <a:r>
              <a:rPr kumimoji="1" lang="en-US" altLang="zh-CN" sz="2000" dirty="0" smtClean="0"/>
              <a:t>)</a:t>
            </a:r>
            <a:r>
              <a:rPr kumimoji="1" lang="zh-CN" altLang="en-US" sz="2000" dirty="0" smtClean="0"/>
              <a:t>告诉谁</a:t>
            </a:r>
            <a:r>
              <a:rPr kumimoji="1" lang="en-US" altLang="zh-CN" sz="2000" dirty="0" smtClean="0"/>
              <a:t>=(</a:t>
            </a:r>
            <a:r>
              <a:rPr kumimoji="1" lang="zh-CN" altLang="en-US" sz="2000" dirty="0" smtClean="0"/>
              <a:t>不</a:t>
            </a:r>
            <a:r>
              <a:rPr kumimoji="1" lang="en-US" altLang="zh-CN" sz="2000" dirty="0" smtClean="0"/>
              <a:t>)</a:t>
            </a:r>
            <a:r>
              <a:rPr kumimoji="1" lang="zh-CN" altLang="en-US" sz="2000" dirty="0" smtClean="0"/>
              <a:t>为谁提供传递服务</a:t>
            </a:r>
            <a:endParaRPr kumimoji="1" lang="en-US" altLang="zh-CN" sz="2000" dirty="0" smtClean="0"/>
          </a:p>
          <a:p>
            <a:pPr lvl="1"/>
            <a:r>
              <a:rPr kumimoji="1" lang="zh-CN" altLang="en-US" sz="1800" dirty="0" smtClean="0"/>
              <a:t>对客户，通告所有路由信息</a:t>
            </a:r>
            <a:endParaRPr kumimoji="1" lang="en-US" altLang="zh-CN" sz="1800" dirty="0" smtClean="0"/>
          </a:p>
          <a:p>
            <a:pPr lvl="1"/>
            <a:r>
              <a:rPr kumimoji="1" lang="zh-CN" altLang="en-US" sz="1800" dirty="0" smtClean="0"/>
              <a:t>对提供商和对等体，只通告自己及自己客户的信息</a:t>
            </a:r>
            <a:endParaRPr kumimoji="1" lang="en-US" altLang="zh-CN" sz="1800" dirty="0" smtClean="0"/>
          </a:p>
        </p:txBody>
      </p:sp>
      <p:grpSp>
        <p:nvGrpSpPr>
          <p:cNvPr id="37" name="组 36"/>
          <p:cNvGrpSpPr/>
          <p:nvPr/>
        </p:nvGrpSpPr>
        <p:grpSpPr>
          <a:xfrm>
            <a:off x="1427049" y="2908380"/>
            <a:ext cx="6152979" cy="3728496"/>
            <a:chOff x="954129" y="1665459"/>
            <a:chExt cx="6320023" cy="3920639"/>
          </a:xfrm>
        </p:grpSpPr>
        <p:grpSp>
          <p:nvGrpSpPr>
            <p:cNvPr id="39" name="组 38"/>
            <p:cNvGrpSpPr/>
            <p:nvPr/>
          </p:nvGrpSpPr>
          <p:grpSpPr>
            <a:xfrm>
              <a:off x="4435446" y="1665459"/>
              <a:ext cx="1441904" cy="1010576"/>
              <a:chOff x="3246635" y="3558483"/>
              <a:chExt cx="1441904" cy="1010576"/>
            </a:xfrm>
          </p:grpSpPr>
          <p:sp>
            <p:nvSpPr>
              <p:cNvPr id="76" name="椭圆 75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AS2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40" name="组 39"/>
            <p:cNvGrpSpPr/>
            <p:nvPr/>
          </p:nvGrpSpPr>
          <p:grpSpPr>
            <a:xfrm>
              <a:off x="2392404" y="1665459"/>
              <a:ext cx="1441904" cy="1010576"/>
              <a:chOff x="3246635" y="3558483"/>
              <a:chExt cx="1441904" cy="1010576"/>
            </a:xfrm>
          </p:grpSpPr>
          <p:sp>
            <p:nvSpPr>
              <p:cNvPr id="74" name="椭圆 73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75" name="圆角矩形 74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AS1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42" name="组 41"/>
            <p:cNvGrpSpPr/>
            <p:nvPr/>
          </p:nvGrpSpPr>
          <p:grpSpPr>
            <a:xfrm>
              <a:off x="954129" y="3031595"/>
              <a:ext cx="1441904" cy="1010576"/>
              <a:chOff x="3246635" y="3558483"/>
              <a:chExt cx="1441904" cy="1010576"/>
            </a:xfrm>
          </p:grpSpPr>
          <p:sp>
            <p:nvSpPr>
              <p:cNvPr id="72" name="椭圆 71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73" name="圆角矩形 72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AS3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43" name="组 42"/>
            <p:cNvGrpSpPr/>
            <p:nvPr/>
          </p:nvGrpSpPr>
          <p:grpSpPr>
            <a:xfrm>
              <a:off x="3368240" y="3031595"/>
              <a:ext cx="1441904" cy="1010576"/>
              <a:chOff x="3246635" y="3558483"/>
              <a:chExt cx="1441904" cy="1010576"/>
            </a:xfrm>
          </p:grpSpPr>
          <p:sp>
            <p:nvSpPr>
              <p:cNvPr id="70" name="椭圆 69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71" name="圆角矩形 70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AS4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45" name="组 44"/>
            <p:cNvGrpSpPr/>
            <p:nvPr/>
          </p:nvGrpSpPr>
          <p:grpSpPr>
            <a:xfrm>
              <a:off x="5832248" y="2994936"/>
              <a:ext cx="1441904" cy="1025927"/>
              <a:chOff x="3246635" y="3558483"/>
              <a:chExt cx="1441904" cy="1025927"/>
            </a:xfrm>
          </p:grpSpPr>
          <p:sp>
            <p:nvSpPr>
              <p:cNvPr id="68" name="椭圆 67"/>
              <p:cNvSpPr/>
              <p:nvPr/>
            </p:nvSpPr>
            <p:spPr>
              <a:xfrm>
                <a:off x="3246635" y="3693795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9" name="圆角矩形 68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AS5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46" name="组 45"/>
            <p:cNvGrpSpPr/>
            <p:nvPr/>
          </p:nvGrpSpPr>
          <p:grpSpPr>
            <a:xfrm>
              <a:off x="968484" y="4575522"/>
              <a:ext cx="1441904" cy="1010576"/>
              <a:chOff x="3246635" y="3558483"/>
              <a:chExt cx="1441904" cy="1010576"/>
            </a:xfrm>
          </p:grpSpPr>
          <p:sp>
            <p:nvSpPr>
              <p:cNvPr id="66" name="椭圆 65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7" name="圆角矩形 66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AS6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48" name="组 47"/>
            <p:cNvGrpSpPr/>
            <p:nvPr/>
          </p:nvGrpSpPr>
          <p:grpSpPr>
            <a:xfrm>
              <a:off x="4738021" y="4575522"/>
              <a:ext cx="1441904" cy="1010576"/>
              <a:chOff x="3246635" y="3558483"/>
              <a:chExt cx="1441904" cy="1010576"/>
            </a:xfrm>
          </p:grpSpPr>
          <p:sp>
            <p:nvSpPr>
              <p:cNvPr id="64" name="椭圆 63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5" name="圆角矩形 64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AS7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cxnSp>
          <p:nvCxnSpPr>
            <p:cNvPr id="49" name="直线连接符 48"/>
            <p:cNvCxnSpPr>
              <a:stCxn id="72" idx="4"/>
              <a:endCxn id="67" idx="0"/>
            </p:cNvCxnSpPr>
            <p:nvPr/>
          </p:nvCxnSpPr>
          <p:spPr>
            <a:xfrm>
              <a:off x="1675081" y="4042171"/>
              <a:ext cx="14356" cy="533351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线连接符 50"/>
            <p:cNvCxnSpPr>
              <a:stCxn id="70" idx="4"/>
              <a:endCxn id="65" idx="1"/>
            </p:cNvCxnSpPr>
            <p:nvPr/>
          </p:nvCxnSpPr>
          <p:spPr>
            <a:xfrm>
              <a:off x="4089192" y="4042171"/>
              <a:ext cx="996506" cy="691466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线连接符 51"/>
            <p:cNvCxnSpPr>
              <a:stCxn id="68" idx="4"/>
              <a:endCxn id="65" idx="3"/>
            </p:cNvCxnSpPr>
            <p:nvPr/>
          </p:nvCxnSpPr>
          <p:spPr>
            <a:xfrm flipH="1">
              <a:off x="5832249" y="4020863"/>
              <a:ext cx="720951" cy="712774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线连接符 53"/>
            <p:cNvCxnSpPr>
              <a:stCxn id="76" idx="5"/>
              <a:endCxn id="69" idx="0"/>
            </p:cNvCxnSpPr>
            <p:nvPr/>
          </p:nvCxnSpPr>
          <p:spPr>
            <a:xfrm>
              <a:off x="5666188" y="2545607"/>
              <a:ext cx="887013" cy="449329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线连接符 54"/>
            <p:cNvCxnSpPr>
              <a:endCxn id="71" idx="0"/>
            </p:cNvCxnSpPr>
            <p:nvPr/>
          </p:nvCxnSpPr>
          <p:spPr>
            <a:xfrm>
              <a:off x="3486632" y="2545607"/>
              <a:ext cx="602561" cy="485988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线连接符 56"/>
            <p:cNvCxnSpPr>
              <a:stCxn id="74" idx="3"/>
              <a:endCxn id="73" idx="0"/>
            </p:cNvCxnSpPr>
            <p:nvPr/>
          </p:nvCxnSpPr>
          <p:spPr>
            <a:xfrm flipH="1">
              <a:off x="1675082" y="2545607"/>
              <a:ext cx="928484" cy="485988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线连接符 57"/>
            <p:cNvCxnSpPr>
              <a:stCxn id="75" idx="3"/>
              <a:endCxn id="77" idx="1"/>
            </p:cNvCxnSpPr>
            <p:nvPr/>
          </p:nvCxnSpPr>
          <p:spPr>
            <a:xfrm>
              <a:off x="3486632" y="1823574"/>
              <a:ext cx="1296491" cy="0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线连接符 59"/>
            <p:cNvCxnSpPr>
              <a:stCxn id="72" idx="6"/>
            </p:cNvCxnSpPr>
            <p:nvPr/>
          </p:nvCxnSpPr>
          <p:spPr>
            <a:xfrm>
              <a:off x="2396033" y="3596864"/>
              <a:ext cx="1090599" cy="0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线连接符 60"/>
            <p:cNvCxnSpPr>
              <a:stCxn id="70" idx="6"/>
              <a:endCxn id="68" idx="2"/>
            </p:cNvCxnSpPr>
            <p:nvPr/>
          </p:nvCxnSpPr>
          <p:spPr>
            <a:xfrm flipV="1">
              <a:off x="4810144" y="3575556"/>
              <a:ext cx="1022104" cy="21307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圆角矩形 2"/>
          <p:cNvSpPr/>
          <p:nvPr/>
        </p:nvSpPr>
        <p:spPr>
          <a:xfrm>
            <a:off x="1729734" y="6211115"/>
            <a:ext cx="878011" cy="366351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 smtClean="0">
                <a:latin typeface="微软雅黑"/>
                <a:ea typeface="微软雅黑"/>
                <a:cs typeface="微软雅黑"/>
              </a:rPr>
              <a:t>起源</a:t>
            </a:r>
          </a:p>
        </p:txBody>
      </p:sp>
      <p:cxnSp>
        <p:nvCxnSpPr>
          <p:cNvPr id="7" name="直线箭头连接符 6"/>
          <p:cNvCxnSpPr/>
          <p:nvPr/>
        </p:nvCxnSpPr>
        <p:spPr>
          <a:xfrm flipH="1" flipV="1">
            <a:off x="2342529" y="4745130"/>
            <a:ext cx="14015" cy="1506515"/>
          </a:xfrm>
          <a:prstGeom prst="straightConnector1">
            <a:avLst/>
          </a:prstGeom>
          <a:ln w="76200" cmpd="sng">
            <a:solidFill>
              <a:srgbClr val="25A24E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直线箭头连接符 77"/>
          <p:cNvCxnSpPr/>
          <p:nvPr/>
        </p:nvCxnSpPr>
        <p:spPr>
          <a:xfrm flipV="1">
            <a:off x="2506332" y="3526103"/>
            <a:ext cx="1047228" cy="1184165"/>
          </a:xfrm>
          <a:prstGeom prst="straightConnector1">
            <a:avLst/>
          </a:prstGeom>
          <a:ln w="76200" cmpd="sng">
            <a:solidFill>
              <a:srgbClr val="25A24E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直线箭头连接符 78"/>
          <p:cNvCxnSpPr/>
          <p:nvPr/>
        </p:nvCxnSpPr>
        <p:spPr>
          <a:xfrm>
            <a:off x="2506332" y="4862669"/>
            <a:ext cx="1972919" cy="0"/>
          </a:xfrm>
          <a:prstGeom prst="straightConnector1">
            <a:avLst/>
          </a:prstGeom>
          <a:ln w="76200" cmpd="sng">
            <a:solidFill>
              <a:srgbClr val="25A24E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直线箭头连接符 79"/>
          <p:cNvCxnSpPr/>
          <p:nvPr/>
        </p:nvCxnSpPr>
        <p:spPr>
          <a:xfrm>
            <a:off x="3661653" y="3526103"/>
            <a:ext cx="1787764" cy="0"/>
          </a:xfrm>
          <a:prstGeom prst="straightConnector1">
            <a:avLst/>
          </a:prstGeom>
          <a:ln w="76200" cmpd="sng">
            <a:solidFill>
              <a:srgbClr val="25A24E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直线箭头连接符 80"/>
          <p:cNvCxnSpPr/>
          <p:nvPr/>
        </p:nvCxnSpPr>
        <p:spPr>
          <a:xfrm>
            <a:off x="4661515" y="4862669"/>
            <a:ext cx="940302" cy="1500528"/>
          </a:xfrm>
          <a:prstGeom prst="straightConnector1">
            <a:avLst/>
          </a:prstGeom>
          <a:ln w="76200" cmpd="sng">
            <a:solidFill>
              <a:srgbClr val="25A24E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直线箭头连接符 82"/>
          <p:cNvCxnSpPr/>
          <p:nvPr/>
        </p:nvCxnSpPr>
        <p:spPr>
          <a:xfrm>
            <a:off x="5601817" y="3526103"/>
            <a:ext cx="1167513" cy="1336566"/>
          </a:xfrm>
          <a:prstGeom prst="straightConnector1">
            <a:avLst/>
          </a:prstGeom>
          <a:ln w="76200" cmpd="sng">
            <a:solidFill>
              <a:srgbClr val="25A24E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直线箭头连接符 86"/>
          <p:cNvCxnSpPr/>
          <p:nvPr/>
        </p:nvCxnSpPr>
        <p:spPr>
          <a:xfrm flipH="1">
            <a:off x="6014564" y="4862669"/>
            <a:ext cx="863568" cy="1500528"/>
          </a:xfrm>
          <a:prstGeom prst="straightConnector1">
            <a:avLst/>
          </a:prstGeom>
          <a:ln w="76200" cmpd="sng">
            <a:solidFill>
              <a:srgbClr val="25A24E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直线箭头连接符 90"/>
          <p:cNvCxnSpPr/>
          <p:nvPr/>
        </p:nvCxnSpPr>
        <p:spPr>
          <a:xfrm>
            <a:off x="3661653" y="3745394"/>
            <a:ext cx="569449" cy="964874"/>
          </a:xfrm>
          <a:prstGeom prst="straightConnector1">
            <a:avLst/>
          </a:prstGeom>
          <a:ln w="76200" cmpd="sng">
            <a:solidFill>
              <a:srgbClr val="25A24E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5" name="组 124"/>
          <p:cNvGrpSpPr/>
          <p:nvPr/>
        </p:nvGrpSpPr>
        <p:grpSpPr>
          <a:xfrm>
            <a:off x="4437550" y="5328120"/>
            <a:ext cx="608034" cy="828956"/>
            <a:chOff x="4437550" y="4922820"/>
            <a:chExt cx="608034" cy="828956"/>
          </a:xfrm>
        </p:grpSpPr>
        <p:cxnSp>
          <p:nvCxnSpPr>
            <p:cNvPr id="104" name="直线箭头连接符 103"/>
            <p:cNvCxnSpPr/>
            <p:nvPr/>
          </p:nvCxnSpPr>
          <p:spPr>
            <a:xfrm flipH="1" flipV="1">
              <a:off x="4437550" y="4922820"/>
              <a:ext cx="608034" cy="828956"/>
            </a:xfrm>
            <a:prstGeom prst="straightConnector1">
              <a:avLst/>
            </a:prstGeom>
            <a:ln w="76200" cmpd="sng">
              <a:solidFill>
                <a:schemeClr val="accent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乘 101"/>
            <p:cNvSpPr/>
            <p:nvPr/>
          </p:nvSpPr>
          <p:spPr>
            <a:xfrm>
              <a:off x="4452937" y="5088331"/>
              <a:ext cx="565623" cy="565623"/>
            </a:xfrm>
            <a:prstGeom prst="mathMultiply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119" name="组 118"/>
          <p:cNvGrpSpPr/>
          <p:nvPr/>
        </p:nvGrpSpPr>
        <p:grpSpPr>
          <a:xfrm>
            <a:off x="6514722" y="5328120"/>
            <a:ext cx="726820" cy="633173"/>
            <a:chOff x="6514722" y="4922820"/>
            <a:chExt cx="726820" cy="633173"/>
          </a:xfrm>
        </p:grpSpPr>
        <p:sp>
          <p:nvSpPr>
            <p:cNvPr id="101" name="乘 100"/>
            <p:cNvSpPr/>
            <p:nvPr/>
          </p:nvSpPr>
          <p:spPr>
            <a:xfrm>
              <a:off x="6541747" y="4990370"/>
              <a:ext cx="565623" cy="565623"/>
            </a:xfrm>
            <a:prstGeom prst="mathMultiply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cxnSp>
          <p:nvCxnSpPr>
            <p:cNvPr id="107" name="直线箭头连接符 106"/>
            <p:cNvCxnSpPr/>
            <p:nvPr/>
          </p:nvCxnSpPr>
          <p:spPr>
            <a:xfrm flipV="1">
              <a:off x="6514722" y="4922820"/>
              <a:ext cx="726820" cy="565623"/>
            </a:xfrm>
            <a:prstGeom prst="straightConnector1">
              <a:avLst/>
            </a:prstGeom>
            <a:ln w="76200" cmpd="sng">
              <a:solidFill>
                <a:schemeClr val="accent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8" name="组 117"/>
          <p:cNvGrpSpPr/>
          <p:nvPr/>
        </p:nvGrpSpPr>
        <p:grpSpPr>
          <a:xfrm>
            <a:off x="4277037" y="3607079"/>
            <a:ext cx="565623" cy="565623"/>
            <a:chOff x="4277037" y="3201779"/>
            <a:chExt cx="565623" cy="565623"/>
          </a:xfrm>
        </p:grpSpPr>
        <p:sp>
          <p:nvSpPr>
            <p:cNvPr id="103" name="乘 102"/>
            <p:cNvSpPr/>
            <p:nvPr/>
          </p:nvSpPr>
          <p:spPr>
            <a:xfrm>
              <a:off x="4277037" y="3201779"/>
              <a:ext cx="565623" cy="565623"/>
            </a:xfrm>
            <a:prstGeom prst="mathMultiply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cxnSp>
          <p:nvCxnSpPr>
            <p:cNvPr id="110" name="直线箭头连接符 109"/>
            <p:cNvCxnSpPr/>
            <p:nvPr/>
          </p:nvCxnSpPr>
          <p:spPr>
            <a:xfrm flipH="1" flipV="1">
              <a:off x="4277038" y="3201780"/>
              <a:ext cx="539314" cy="565622"/>
            </a:xfrm>
            <a:prstGeom prst="straightConnector1">
              <a:avLst/>
            </a:prstGeom>
            <a:ln w="76200" cmpd="sng">
              <a:solidFill>
                <a:schemeClr val="accent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6" name="组 125"/>
          <p:cNvGrpSpPr/>
          <p:nvPr/>
        </p:nvGrpSpPr>
        <p:grpSpPr>
          <a:xfrm>
            <a:off x="5181146" y="4664070"/>
            <a:ext cx="995089" cy="565623"/>
            <a:chOff x="5181146" y="4258770"/>
            <a:chExt cx="995089" cy="565623"/>
          </a:xfrm>
        </p:grpSpPr>
        <p:sp>
          <p:nvSpPr>
            <p:cNvPr id="94" name="乘 93"/>
            <p:cNvSpPr/>
            <p:nvPr/>
          </p:nvSpPr>
          <p:spPr>
            <a:xfrm>
              <a:off x="5394893" y="4258770"/>
              <a:ext cx="565623" cy="565623"/>
            </a:xfrm>
            <a:prstGeom prst="mathMultiply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cxnSp>
          <p:nvCxnSpPr>
            <p:cNvPr id="113" name="直线箭头连接符 112"/>
            <p:cNvCxnSpPr/>
            <p:nvPr/>
          </p:nvCxnSpPr>
          <p:spPr>
            <a:xfrm>
              <a:off x="5181146" y="4552861"/>
              <a:ext cx="995089" cy="0"/>
            </a:xfrm>
            <a:prstGeom prst="straightConnector1">
              <a:avLst/>
            </a:prstGeom>
            <a:ln w="76200" cmpd="sng">
              <a:solidFill>
                <a:schemeClr val="accent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4" name="组 123"/>
          <p:cNvGrpSpPr/>
          <p:nvPr/>
        </p:nvGrpSpPr>
        <p:grpSpPr>
          <a:xfrm>
            <a:off x="5181146" y="4172702"/>
            <a:ext cx="833418" cy="565623"/>
            <a:chOff x="5181146" y="3767402"/>
            <a:chExt cx="833418" cy="565623"/>
          </a:xfrm>
        </p:grpSpPr>
        <p:cxnSp>
          <p:nvCxnSpPr>
            <p:cNvPr id="120" name="直线箭头连接符 119"/>
            <p:cNvCxnSpPr/>
            <p:nvPr/>
          </p:nvCxnSpPr>
          <p:spPr>
            <a:xfrm flipH="1">
              <a:off x="5181146" y="4068133"/>
              <a:ext cx="833418" cy="0"/>
            </a:xfrm>
            <a:prstGeom prst="straightConnector1">
              <a:avLst/>
            </a:prstGeom>
            <a:ln w="76200" cmpd="sng">
              <a:solidFill>
                <a:schemeClr val="accent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乘 122"/>
            <p:cNvSpPr/>
            <p:nvPr/>
          </p:nvSpPr>
          <p:spPr>
            <a:xfrm>
              <a:off x="5385478" y="3767402"/>
              <a:ext cx="565623" cy="565623"/>
            </a:xfrm>
            <a:prstGeom prst="mathMultiply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6" name="组 5"/>
          <p:cNvGrpSpPr/>
          <p:nvPr/>
        </p:nvGrpSpPr>
        <p:grpSpPr>
          <a:xfrm>
            <a:off x="447998" y="2823759"/>
            <a:ext cx="8134552" cy="3828260"/>
            <a:chOff x="447998" y="2823759"/>
            <a:chExt cx="8134552" cy="3828260"/>
          </a:xfrm>
        </p:grpSpPr>
        <p:sp>
          <p:nvSpPr>
            <p:cNvPr id="82" name="圆角矩形 81"/>
            <p:cNvSpPr/>
            <p:nvPr/>
          </p:nvSpPr>
          <p:spPr>
            <a:xfrm>
              <a:off x="447998" y="4029685"/>
              <a:ext cx="1281736" cy="271698"/>
            </a:xfrm>
            <a:prstGeom prst="roundRect">
              <a:avLst/>
            </a:prstGeom>
            <a:solidFill>
              <a:srgbClr val="25A24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600" dirty="0" smtClean="0">
                  <a:latin typeface="Arial Black"/>
                  <a:ea typeface="微软雅黑"/>
                  <a:cs typeface="Arial Black"/>
                </a:rPr>
                <a:t>AS6</a:t>
              </a:r>
            </a:p>
          </p:txBody>
        </p:sp>
        <p:sp>
          <p:nvSpPr>
            <p:cNvPr id="84" name="圆角矩形 83"/>
            <p:cNvSpPr/>
            <p:nvPr/>
          </p:nvSpPr>
          <p:spPr>
            <a:xfrm>
              <a:off x="861299" y="3073262"/>
              <a:ext cx="1898417" cy="271698"/>
            </a:xfrm>
            <a:prstGeom prst="roundRect">
              <a:avLst/>
            </a:prstGeom>
            <a:solidFill>
              <a:srgbClr val="25A24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600" dirty="0" smtClean="0">
                  <a:latin typeface="Arial Black"/>
                  <a:ea typeface="微软雅黑"/>
                  <a:cs typeface="Arial Black"/>
                </a:rPr>
                <a:t>AS3</a:t>
              </a:r>
              <a:r>
                <a:rPr kumimoji="1" lang="zh-CN" altLang="en-US" sz="1600" dirty="0">
                  <a:latin typeface="Arial Black"/>
                  <a:ea typeface="微软雅黑"/>
                  <a:cs typeface="Arial Black"/>
                </a:rPr>
                <a:t> </a:t>
              </a:r>
              <a:r>
                <a:rPr kumimoji="1" lang="en-US" altLang="zh-CN" sz="1600" dirty="0" smtClean="0">
                  <a:latin typeface="Arial Black"/>
                  <a:ea typeface="微软雅黑"/>
                  <a:cs typeface="Arial Black"/>
                </a:rPr>
                <a:t>AS6</a:t>
              </a:r>
            </a:p>
          </p:txBody>
        </p:sp>
        <p:sp>
          <p:nvSpPr>
            <p:cNvPr id="85" name="圆角矩形 84"/>
            <p:cNvSpPr/>
            <p:nvPr/>
          </p:nvSpPr>
          <p:spPr>
            <a:xfrm>
              <a:off x="6220145" y="2823759"/>
              <a:ext cx="2362405" cy="312357"/>
            </a:xfrm>
            <a:prstGeom prst="roundRect">
              <a:avLst/>
            </a:prstGeom>
            <a:solidFill>
              <a:srgbClr val="25A24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600" dirty="0" smtClean="0">
                  <a:latin typeface="Arial Black"/>
                  <a:ea typeface="微软雅黑"/>
                  <a:cs typeface="Arial Black"/>
                </a:rPr>
                <a:t>AS1</a:t>
              </a:r>
              <a:r>
                <a:rPr kumimoji="1" lang="zh-CN" altLang="en-US" sz="1600" dirty="0" smtClean="0">
                  <a:latin typeface="Arial Black"/>
                  <a:ea typeface="微软雅黑"/>
                  <a:cs typeface="Arial Black"/>
                </a:rPr>
                <a:t> </a:t>
              </a:r>
              <a:r>
                <a:rPr kumimoji="1" lang="en-US" altLang="zh-CN" sz="1600" dirty="0" smtClean="0">
                  <a:latin typeface="Arial Black"/>
                  <a:ea typeface="微软雅黑"/>
                  <a:cs typeface="Arial Black"/>
                </a:rPr>
                <a:t>AS3</a:t>
              </a:r>
              <a:r>
                <a:rPr kumimoji="1" lang="zh-CN" altLang="en-US" sz="1600" dirty="0" smtClean="0">
                  <a:latin typeface="Arial Black"/>
                  <a:ea typeface="微软雅黑"/>
                  <a:cs typeface="Arial Black"/>
                </a:rPr>
                <a:t> </a:t>
              </a:r>
              <a:r>
                <a:rPr kumimoji="1" lang="en-US" altLang="zh-CN" sz="1600" dirty="0" smtClean="0">
                  <a:latin typeface="Arial Black"/>
                  <a:ea typeface="微软雅黑"/>
                  <a:cs typeface="Arial Black"/>
                </a:rPr>
                <a:t>AS6</a:t>
              </a:r>
            </a:p>
          </p:txBody>
        </p:sp>
        <p:sp>
          <p:nvSpPr>
            <p:cNvPr id="86" name="圆角矩形 85"/>
            <p:cNvSpPr/>
            <p:nvPr/>
          </p:nvSpPr>
          <p:spPr>
            <a:xfrm>
              <a:off x="7684264" y="3676762"/>
              <a:ext cx="810698" cy="1538332"/>
            </a:xfrm>
            <a:prstGeom prst="roundRect">
              <a:avLst/>
            </a:prstGeom>
            <a:solidFill>
              <a:srgbClr val="25A24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600" dirty="0" smtClean="0">
                  <a:latin typeface="Arial Black"/>
                  <a:ea typeface="微软雅黑"/>
                  <a:cs typeface="Arial Black"/>
                </a:rPr>
                <a:t>AS2</a:t>
              </a:r>
              <a:r>
                <a:rPr kumimoji="1" lang="zh-CN" altLang="en-US" sz="1600" dirty="0" smtClean="0">
                  <a:latin typeface="Arial Black"/>
                  <a:ea typeface="微软雅黑"/>
                  <a:cs typeface="Arial Black"/>
                </a:rPr>
                <a:t> </a:t>
              </a:r>
              <a:r>
                <a:rPr kumimoji="1" lang="en-US" altLang="zh-CN" sz="1600" dirty="0" smtClean="0">
                  <a:latin typeface="Arial Black"/>
                  <a:ea typeface="微软雅黑"/>
                  <a:cs typeface="Arial Black"/>
                </a:rPr>
                <a:t>AS1</a:t>
              </a:r>
              <a:r>
                <a:rPr kumimoji="1" lang="zh-CN" altLang="en-US" sz="1600" dirty="0" smtClean="0">
                  <a:latin typeface="Arial Black"/>
                  <a:ea typeface="微软雅黑"/>
                  <a:cs typeface="Arial Black"/>
                </a:rPr>
                <a:t> </a:t>
              </a:r>
              <a:r>
                <a:rPr kumimoji="1" lang="en-US" altLang="zh-CN" sz="1600" dirty="0" smtClean="0">
                  <a:latin typeface="Arial Black"/>
                  <a:ea typeface="微软雅黑"/>
                  <a:cs typeface="Arial Black"/>
                </a:rPr>
                <a:t>AS3</a:t>
              </a:r>
              <a:r>
                <a:rPr kumimoji="1" lang="zh-CN" altLang="en-US" sz="1600" dirty="0" smtClean="0">
                  <a:latin typeface="Arial Black"/>
                  <a:ea typeface="微软雅黑"/>
                  <a:cs typeface="Arial Black"/>
                </a:rPr>
                <a:t> </a:t>
              </a:r>
              <a:r>
                <a:rPr kumimoji="1" lang="en-US" altLang="zh-CN" sz="1600" dirty="0" smtClean="0">
                  <a:latin typeface="Arial Black"/>
                  <a:ea typeface="微软雅黑"/>
                  <a:cs typeface="Arial Black"/>
                </a:rPr>
                <a:t>AS6</a:t>
              </a:r>
            </a:p>
          </p:txBody>
        </p:sp>
        <p:sp>
          <p:nvSpPr>
            <p:cNvPr id="88" name="圆角矩形 87"/>
            <p:cNvSpPr/>
            <p:nvPr/>
          </p:nvSpPr>
          <p:spPr>
            <a:xfrm>
              <a:off x="3363785" y="4958160"/>
              <a:ext cx="748961" cy="831748"/>
            </a:xfrm>
            <a:prstGeom prst="roundRect">
              <a:avLst/>
            </a:prstGeom>
            <a:solidFill>
              <a:srgbClr val="25A24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600" dirty="0" smtClean="0">
                  <a:latin typeface="Arial Black"/>
                  <a:ea typeface="微软雅黑"/>
                  <a:cs typeface="Arial Black"/>
                </a:rPr>
                <a:t>?</a:t>
              </a:r>
            </a:p>
          </p:txBody>
        </p:sp>
        <p:sp>
          <p:nvSpPr>
            <p:cNvPr id="90" name="圆角矩形 89"/>
            <p:cNvSpPr/>
            <p:nvPr/>
          </p:nvSpPr>
          <p:spPr>
            <a:xfrm>
              <a:off x="4661515" y="6339662"/>
              <a:ext cx="2362405" cy="312357"/>
            </a:xfrm>
            <a:prstGeom prst="roundRect">
              <a:avLst/>
            </a:prstGeom>
            <a:solidFill>
              <a:srgbClr val="25A24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600" dirty="0" smtClean="0">
                  <a:latin typeface="Arial Black"/>
                  <a:ea typeface="微软雅黑"/>
                  <a:cs typeface="Arial Black"/>
                </a:rPr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70958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3" name="直线箭头连接符 92"/>
          <p:cNvCxnSpPr/>
          <p:nvPr/>
        </p:nvCxnSpPr>
        <p:spPr>
          <a:xfrm>
            <a:off x="3630419" y="3336622"/>
            <a:ext cx="569449" cy="964874"/>
          </a:xfrm>
          <a:prstGeom prst="straightConnector1">
            <a:avLst/>
          </a:prstGeom>
          <a:ln w="76200" cmpd="sng">
            <a:solidFill>
              <a:srgbClr val="25A24E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策略实现</a:t>
            </a:r>
            <a:r>
              <a:rPr kumimoji="1" lang="en-US" altLang="zh-CN" dirty="0" smtClean="0"/>
              <a:t> 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(2)</a:t>
            </a:r>
            <a:r>
              <a:rPr kumimoji="1" lang="zh-CN" altLang="en-US" dirty="0" smtClean="0"/>
              <a:t> 出界流量控制</a:t>
            </a:r>
            <a:endParaRPr kumimoji="1"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270197" y="6356350"/>
            <a:ext cx="2895600" cy="365125"/>
          </a:xfrm>
        </p:spPr>
        <p:txBody>
          <a:bodyPr/>
          <a:lstStyle/>
          <a:p>
            <a:pPr algn="l"/>
            <a:r>
              <a:rPr kumimoji="1" lang="en-US" altLang="zh-CN" smtClean="0"/>
              <a:t>HIT ComNet-II</a:t>
            </a:r>
            <a:endParaRPr kumimoji="1"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21</a:t>
            </a:fld>
            <a:endParaRPr kumimoji="1" lang="zh-CN" altLang="en-US" dirty="0"/>
          </a:p>
        </p:txBody>
      </p:sp>
      <p:sp>
        <p:nvSpPr>
          <p:cNvPr id="62" name="内容占位符 2"/>
          <p:cNvSpPr>
            <a:spLocks noGrp="1"/>
          </p:cNvSpPr>
          <p:nvPr>
            <p:ph idx="1"/>
          </p:nvPr>
        </p:nvSpPr>
        <p:spPr>
          <a:xfrm>
            <a:off x="499571" y="1219697"/>
            <a:ext cx="8229600" cy="878967"/>
          </a:xfrm>
        </p:spPr>
        <p:txBody>
          <a:bodyPr/>
          <a:lstStyle/>
          <a:p>
            <a:r>
              <a:rPr kumimoji="1" lang="zh-CN" altLang="en-US" sz="2000" dirty="0" smtClean="0"/>
              <a:t>为通往客户</a:t>
            </a:r>
            <a:r>
              <a:rPr kumimoji="1" lang="zh-CN" altLang="en-US" sz="2000" dirty="0"/>
              <a:t>、</a:t>
            </a:r>
            <a:r>
              <a:rPr kumimoji="1" lang="zh-CN" altLang="en-US" sz="2000" dirty="0" smtClean="0"/>
              <a:t>对等、提供商的出口从高到低设定</a:t>
            </a:r>
            <a:r>
              <a:rPr kumimoji="1" lang="en-US" altLang="zh-CN" sz="2000" dirty="0" smtClean="0"/>
              <a:t>Local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preference</a:t>
            </a:r>
          </a:p>
          <a:p>
            <a:r>
              <a:rPr kumimoji="1" lang="zh-CN" altLang="en-US" sz="2000" dirty="0" smtClean="0"/>
              <a:t>或者，为通往客户</a:t>
            </a:r>
            <a:r>
              <a:rPr kumimoji="1" lang="zh-CN" altLang="en-US" sz="2000" dirty="0"/>
              <a:t>、对等、提供</a:t>
            </a:r>
            <a:r>
              <a:rPr kumimoji="1" lang="zh-CN" altLang="en-US" sz="2000" dirty="0" smtClean="0"/>
              <a:t>商的出口从低到高设定</a:t>
            </a:r>
            <a:r>
              <a:rPr kumimoji="1" lang="en-US" altLang="zh-CN" sz="2000" dirty="0" smtClean="0"/>
              <a:t>IGP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Cost</a:t>
            </a:r>
            <a:endParaRPr kumimoji="1" lang="en-US" altLang="zh-CN" sz="2000" dirty="0"/>
          </a:p>
          <a:p>
            <a:endParaRPr kumimoji="1" lang="en-US" altLang="zh-CN" sz="2000" dirty="0"/>
          </a:p>
        </p:txBody>
      </p:sp>
      <p:grpSp>
        <p:nvGrpSpPr>
          <p:cNvPr id="129" name="组 128"/>
          <p:cNvGrpSpPr/>
          <p:nvPr/>
        </p:nvGrpSpPr>
        <p:grpSpPr>
          <a:xfrm>
            <a:off x="3107876" y="3621414"/>
            <a:ext cx="830665" cy="1436261"/>
            <a:chOff x="3107876" y="3581089"/>
            <a:chExt cx="830665" cy="1436261"/>
          </a:xfrm>
        </p:grpSpPr>
        <p:sp>
          <p:nvSpPr>
            <p:cNvPr id="127" name="圆角矩形 126"/>
            <p:cNvSpPr/>
            <p:nvPr/>
          </p:nvSpPr>
          <p:spPr>
            <a:xfrm>
              <a:off x="3107876" y="4509157"/>
              <a:ext cx="553777" cy="508193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2400" dirty="0" smtClean="0">
                  <a:latin typeface="微软雅黑"/>
                  <a:ea typeface="微软雅黑"/>
                  <a:cs typeface="微软雅黑"/>
                </a:rPr>
                <a:t>高</a:t>
              </a:r>
            </a:p>
          </p:txBody>
        </p:sp>
        <p:sp>
          <p:nvSpPr>
            <p:cNvPr id="128" name="圆角矩形 127"/>
            <p:cNvSpPr/>
            <p:nvPr/>
          </p:nvSpPr>
          <p:spPr>
            <a:xfrm>
              <a:off x="3384764" y="3581089"/>
              <a:ext cx="553777" cy="508193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2400" dirty="0" smtClean="0">
                  <a:latin typeface="微软雅黑"/>
                  <a:ea typeface="微软雅黑"/>
                  <a:cs typeface="微软雅黑"/>
                </a:rPr>
                <a:t>低</a:t>
              </a:r>
            </a:p>
          </p:txBody>
        </p:sp>
      </p:grpSp>
      <p:grpSp>
        <p:nvGrpSpPr>
          <p:cNvPr id="8" name="组 7"/>
          <p:cNvGrpSpPr/>
          <p:nvPr/>
        </p:nvGrpSpPr>
        <p:grpSpPr>
          <a:xfrm>
            <a:off x="447998" y="2531779"/>
            <a:ext cx="8134552" cy="3740122"/>
            <a:chOff x="447998" y="2531779"/>
            <a:chExt cx="8134552" cy="3740122"/>
          </a:xfrm>
        </p:grpSpPr>
        <p:grpSp>
          <p:nvGrpSpPr>
            <p:cNvPr id="37" name="组 36"/>
            <p:cNvGrpSpPr/>
            <p:nvPr/>
          </p:nvGrpSpPr>
          <p:grpSpPr>
            <a:xfrm>
              <a:off x="1427049" y="2543405"/>
              <a:ext cx="6152979" cy="3728496"/>
              <a:chOff x="954129" y="1665459"/>
              <a:chExt cx="6320023" cy="3920639"/>
            </a:xfrm>
          </p:grpSpPr>
          <p:grpSp>
            <p:nvGrpSpPr>
              <p:cNvPr id="39" name="组 38"/>
              <p:cNvGrpSpPr/>
              <p:nvPr/>
            </p:nvGrpSpPr>
            <p:grpSpPr>
              <a:xfrm>
                <a:off x="4435446" y="1665459"/>
                <a:ext cx="1441904" cy="1010576"/>
                <a:chOff x="3246635" y="3558483"/>
                <a:chExt cx="1441904" cy="1010576"/>
              </a:xfrm>
            </p:grpSpPr>
            <p:sp>
              <p:nvSpPr>
                <p:cNvPr id="76" name="椭圆 75"/>
                <p:cNvSpPr/>
                <p:nvPr/>
              </p:nvSpPr>
              <p:spPr>
                <a:xfrm>
                  <a:off x="3246635" y="3678444"/>
                  <a:ext cx="1441904" cy="890615"/>
                </a:xfrm>
                <a:prstGeom prst="ellipse">
                  <a:avLst/>
                </a:prstGeom>
                <a:noFill/>
                <a:ln w="57150" cmpd="sng">
                  <a:solidFill>
                    <a:srgbClr val="0080FF"/>
                  </a:solidFill>
                  <a:prstDash val="sysDash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2000" dirty="0" smtClean="0">
                    <a:latin typeface="Arial Black"/>
                    <a:cs typeface="Arial Black"/>
                  </a:endParaRPr>
                </a:p>
              </p:txBody>
            </p:sp>
            <p:sp>
              <p:nvSpPr>
                <p:cNvPr id="77" name="圆角矩形 76"/>
                <p:cNvSpPr/>
                <p:nvPr/>
              </p:nvSpPr>
              <p:spPr>
                <a:xfrm>
                  <a:off x="3594312" y="3558483"/>
                  <a:ext cx="746551" cy="316229"/>
                </a:xfrm>
                <a:prstGeom prst="roundRect">
                  <a:avLst/>
                </a:prstGeom>
                <a:solidFill>
                  <a:srgbClr val="0080FF"/>
                </a:solidFill>
                <a:ln>
                  <a:solidFill>
                    <a:srgbClr val="0080FF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dirty="0" smtClean="0">
                      <a:latin typeface="Arial Black"/>
                      <a:cs typeface="Arial Black"/>
                    </a:rPr>
                    <a:t>AS2</a:t>
                  </a:r>
                  <a:endParaRPr kumimoji="1" lang="zh-CN" altLang="en-US" dirty="0" smtClean="0">
                    <a:latin typeface="Arial Black"/>
                    <a:cs typeface="Arial Black"/>
                  </a:endParaRPr>
                </a:p>
              </p:txBody>
            </p:sp>
          </p:grpSp>
          <p:grpSp>
            <p:nvGrpSpPr>
              <p:cNvPr id="40" name="组 39"/>
              <p:cNvGrpSpPr/>
              <p:nvPr/>
            </p:nvGrpSpPr>
            <p:grpSpPr>
              <a:xfrm>
                <a:off x="2392404" y="1665459"/>
                <a:ext cx="1441904" cy="1010576"/>
                <a:chOff x="3246635" y="3558483"/>
                <a:chExt cx="1441904" cy="1010576"/>
              </a:xfrm>
            </p:grpSpPr>
            <p:sp>
              <p:nvSpPr>
                <p:cNvPr id="74" name="椭圆 73"/>
                <p:cNvSpPr/>
                <p:nvPr/>
              </p:nvSpPr>
              <p:spPr>
                <a:xfrm>
                  <a:off x="3246635" y="3678444"/>
                  <a:ext cx="1441904" cy="890615"/>
                </a:xfrm>
                <a:prstGeom prst="ellipse">
                  <a:avLst/>
                </a:prstGeom>
                <a:noFill/>
                <a:ln w="57150" cmpd="sng">
                  <a:solidFill>
                    <a:srgbClr val="0080FF"/>
                  </a:solidFill>
                  <a:prstDash val="sysDash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2000" dirty="0" smtClean="0">
                    <a:latin typeface="Arial Black"/>
                    <a:cs typeface="Arial Black"/>
                  </a:endParaRPr>
                </a:p>
              </p:txBody>
            </p:sp>
            <p:sp>
              <p:nvSpPr>
                <p:cNvPr id="75" name="圆角矩形 74"/>
                <p:cNvSpPr/>
                <p:nvPr/>
              </p:nvSpPr>
              <p:spPr>
                <a:xfrm>
                  <a:off x="3594312" y="3558483"/>
                  <a:ext cx="746551" cy="316229"/>
                </a:xfrm>
                <a:prstGeom prst="roundRect">
                  <a:avLst/>
                </a:prstGeom>
                <a:solidFill>
                  <a:srgbClr val="0080FF"/>
                </a:solidFill>
                <a:ln>
                  <a:solidFill>
                    <a:srgbClr val="0080FF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dirty="0" smtClean="0">
                      <a:latin typeface="Arial Black"/>
                      <a:cs typeface="Arial Black"/>
                    </a:rPr>
                    <a:t>AS1</a:t>
                  </a:r>
                  <a:endParaRPr kumimoji="1" lang="zh-CN" altLang="en-US" dirty="0" smtClean="0">
                    <a:latin typeface="Arial Black"/>
                    <a:cs typeface="Arial Black"/>
                  </a:endParaRPr>
                </a:p>
              </p:txBody>
            </p:sp>
          </p:grpSp>
          <p:grpSp>
            <p:nvGrpSpPr>
              <p:cNvPr id="42" name="组 41"/>
              <p:cNvGrpSpPr/>
              <p:nvPr/>
            </p:nvGrpSpPr>
            <p:grpSpPr>
              <a:xfrm>
                <a:off x="954129" y="3031595"/>
                <a:ext cx="1441904" cy="1010576"/>
                <a:chOff x="3246635" y="3558483"/>
                <a:chExt cx="1441904" cy="1010576"/>
              </a:xfrm>
            </p:grpSpPr>
            <p:sp>
              <p:nvSpPr>
                <p:cNvPr id="72" name="椭圆 71"/>
                <p:cNvSpPr/>
                <p:nvPr/>
              </p:nvSpPr>
              <p:spPr>
                <a:xfrm>
                  <a:off x="3246635" y="3678444"/>
                  <a:ext cx="1441904" cy="890615"/>
                </a:xfrm>
                <a:prstGeom prst="ellipse">
                  <a:avLst/>
                </a:prstGeom>
                <a:noFill/>
                <a:ln w="57150" cmpd="sng">
                  <a:solidFill>
                    <a:srgbClr val="0080FF"/>
                  </a:solidFill>
                  <a:prstDash val="sysDash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2000" dirty="0" smtClean="0">
                    <a:latin typeface="Arial Black"/>
                    <a:cs typeface="Arial Black"/>
                  </a:endParaRPr>
                </a:p>
              </p:txBody>
            </p:sp>
            <p:sp>
              <p:nvSpPr>
                <p:cNvPr id="73" name="圆角矩形 72"/>
                <p:cNvSpPr/>
                <p:nvPr/>
              </p:nvSpPr>
              <p:spPr>
                <a:xfrm>
                  <a:off x="3594312" y="3558483"/>
                  <a:ext cx="746551" cy="316229"/>
                </a:xfrm>
                <a:prstGeom prst="roundRect">
                  <a:avLst/>
                </a:prstGeom>
                <a:solidFill>
                  <a:srgbClr val="0080FF"/>
                </a:solidFill>
                <a:ln>
                  <a:solidFill>
                    <a:srgbClr val="0080FF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dirty="0" smtClean="0">
                      <a:latin typeface="Arial Black"/>
                      <a:cs typeface="Arial Black"/>
                    </a:rPr>
                    <a:t>AS3</a:t>
                  </a:r>
                  <a:endParaRPr kumimoji="1" lang="zh-CN" altLang="en-US" dirty="0" smtClean="0">
                    <a:latin typeface="Arial Black"/>
                    <a:cs typeface="Arial Black"/>
                  </a:endParaRPr>
                </a:p>
              </p:txBody>
            </p:sp>
          </p:grpSp>
          <p:grpSp>
            <p:nvGrpSpPr>
              <p:cNvPr id="43" name="组 42"/>
              <p:cNvGrpSpPr/>
              <p:nvPr/>
            </p:nvGrpSpPr>
            <p:grpSpPr>
              <a:xfrm>
                <a:off x="3368240" y="3031595"/>
                <a:ext cx="1441904" cy="1010576"/>
                <a:chOff x="3246635" y="3558483"/>
                <a:chExt cx="1441904" cy="1010576"/>
              </a:xfrm>
            </p:grpSpPr>
            <p:sp>
              <p:nvSpPr>
                <p:cNvPr id="70" name="椭圆 69"/>
                <p:cNvSpPr/>
                <p:nvPr/>
              </p:nvSpPr>
              <p:spPr>
                <a:xfrm>
                  <a:off x="3246635" y="3678444"/>
                  <a:ext cx="1441904" cy="890615"/>
                </a:xfrm>
                <a:prstGeom prst="ellipse">
                  <a:avLst/>
                </a:prstGeom>
                <a:noFill/>
                <a:ln w="57150" cmpd="sng">
                  <a:solidFill>
                    <a:srgbClr val="0080FF"/>
                  </a:solidFill>
                  <a:prstDash val="sysDash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2000" dirty="0" smtClean="0">
                    <a:latin typeface="Arial Black"/>
                    <a:cs typeface="Arial Black"/>
                  </a:endParaRPr>
                </a:p>
              </p:txBody>
            </p:sp>
            <p:sp>
              <p:nvSpPr>
                <p:cNvPr id="71" name="圆角矩形 70"/>
                <p:cNvSpPr/>
                <p:nvPr/>
              </p:nvSpPr>
              <p:spPr>
                <a:xfrm>
                  <a:off x="3594312" y="3558483"/>
                  <a:ext cx="746551" cy="316229"/>
                </a:xfrm>
                <a:prstGeom prst="roundRect">
                  <a:avLst/>
                </a:prstGeom>
                <a:solidFill>
                  <a:srgbClr val="0080FF"/>
                </a:solidFill>
                <a:ln>
                  <a:solidFill>
                    <a:srgbClr val="0080FF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dirty="0" smtClean="0">
                      <a:latin typeface="Arial Black"/>
                      <a:cs typeface="Arial Black"/>
                    </a:rPr>
                    <a:t>AS4</a:t>
                  </a:r>
                  <a:endParaRPr kumimoji="1" lang="zh-CN" altLang="en-US" dirty="0" smtClean="0">
                    <a:latin typeface="Arial Black"/>
                    <a:cs typeface="Arial Black"/>
                  </a:endParaRPr>
                </a:p>
              </p:txBody>
            </p:sp>
          </p:grpSp>
          <p:grpSp>
            <p:nvGrpSpPr>
              <p:cNvPr id="45" name="组 44"/>
              <p:cNvGrpSpPr/>
              <p:nvPr/>
            </p:nvGrpSpPr>
            <p:grpSpPr>
              <a:xfrm>
                <a:off x="5832248" y="2994936"/>
                <a:ext cx="1441904" cy="1041279"/>
                <a:chOff x="3246635" y="3558483"/>
                <a:chExt cx="1441904" cy="1041279"/>
              </a:xfrm>
            </p:grpSpPr>
            <p:sp>
              <p:nvSpPr>
                <p:cNvPr id="68" name="椭圆 67"/>
                <p:cNvSpPr/>
                <p:nvPr/>
              </p:nvSpPr>
              <p:spPr>
                <a:xfrm>
                  <a:off x="3246635" y="3709147"/>
                  <a:ext cx="1441904" cy="890615"/>
                </a:xfrm>
                <a:prstGeom prst="ellipse">
                  <a:avLst/>
                </a:prstGeom>
                <a:noFill/>
                <a:ln w="57150" cmpd="sng">
                  <a:solidFill>
                    <a:srgbClr val="0080FF"/>
                  </a:solidFill>
                  <a:prstDash val="sysDash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2000" dirty="0" smtClean="0">
                    <a:latin typeface="Arial Black"/>
                    <a:cs typeface="Arial Black"/>
                  </a:endParaRPr>
                </a:p>
              </p:txBody>
            </p:sp>
            <p:sp>
              <p:nvSpPr>
                <p:cNvPr id="69" name="圆角矩形 68"/>
                <p:cNvSpPr/>
                <p:nvPr/>
              </p:nvSpPr>
              <p:spPr>
                <a:xfrm>
                  <a:off x="3594312" y="3558483"/>
                  <a:ext cx="746551" cy="316229"/>
                </a:xfrm>
                <a:prstGeom prst="roundRect">
                  <a:avLst/>
                </a:prstGeom>
                <a:solidFill>
                  <a:srgbClr val="0080FF"/>
                </a:solidFill>
                <a:ln>
                  <a:solidFill>
                    <a:srgbClr val="0080FF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dirty="0" smtClean="0">
                      <a:latin typeface="Arial Black"/>
                      <a:cs typeface="Arial Black"/>
                    </a:rPr>
                    <a:t>AS5</a:t>
                  </a:r>
                  <a:endParaRPr kumimoji="1" lang="zh-CN" altLang="en-US" dirty="0" smtClean="0">
                    <a:latin typeface="Arial Black"/>
                    <a:cs typeface="Arial Black"/>
                  </a:endParaRPr>
                </a:p>
              </p:txBody>
            </p:sp>
          </p:grpSp>
          <p:grpSp>
            <p:nvGrpSpPr>
              <p:cNvPr id="46" name="组 45"/>
              <p:cNvGrpSpPr/>
              <p:nvPr/>
            </p:nvGrpSpPr>
            <p:grpSpPr>
              <a:xfrm>
                <a:off x="968484" y="4575522"/>
                <a:ext cx="1441904" cy="1010576"/>
                <a:chOff x="3246635" y="3558483"/>
                <a:chExt cx="1441904" cy="1010576"/>
              </a:xfrm>
            </p:grpSpPr>
            <p:sp>
              <p:nvSpPr>
                <p:cNvPr id="66" name="椭圆 65"/>
                <p:cNvSpPr/>
                <p:nvPr/>
              </p:nvSpPr>
              <p:spPr>
                <a:xfrm>
                  <a:off x="3246635" y="3678444"/>
                  <a:ext cx="1441904" cy="890615"/>
                </a:xfrm>
                <a:prstGeom prst="ellipse">
                  <a:avLst/>
                </a:prstGeom>
                <a:noFill/>
                <a:ln w="57150" cmpd="sng">
                  <a:solidFill>
                    <a:srgbClr val="0080FF"/>
                  </a:solidFill>
                  <a:prstDash val="sysDash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2000" dirty="0" smtClean="0">
                    <a:latin typeface="Arial Black"/>
                    <a:cs typeface="Arial Black"/>
                  </a:endParaRPr>
                </a:p>
              </p:txBody>
            </p:sp>
            <p:sp>
              <p:nvSpPr>
                <p:cNvPr id="67" name="圆角矩形 66"/>
                <p:cNvSpPr/>
                <p:nvPr/>
              </p:nvSpPr>
              <p:spPr>
                <a:xfrm>
                  <a:off x="3594312" y="3558483"/>
                  <a:ext cx="746551" cy="316229"/>
                </a:xfrm>
                <a:prstGeom prst="roundRect">
                  <a:avLst/>
                </a:prstGeom>
                <a:solidFill>
                  <a:srgbClr val="0080FF"/>
                </a:solidFill>
                <a:ln>
                  <a:solidFill>
                    <a:srgbClr val="0080FF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dirty="0" smtClean="0">
                      <a:latin typeface="Arial Black"/>
                      <a:cs typeface="Arial Black"/>
                    </a:rPr>
                    <a:t>AS6</a:t>
                  </a:r>
                  <a:endParaRPr kumimoji="1" lang="zh-CN" altLang="en-US" dirty="0" smtClean="0">
                    <a:latin typeface="Arial Black"/>
                    <a:cs typeface="Arial Black"/>
                  </a:endParaRPr>
                </a:p>
              </p:txBody>
            </p:sp>
          </p:grpSp>
          <p:grpSp>
            <p:nvGrpSpPr>
              <p:cNvPr id="48" name="组 47"/>
              <p:cNvGrpSpPr/>
              <p:nvPr/>
            </p:nvGrpSpPr>
            <p:grpSpPr>
              <a:xfrm>
                <a:off x="4738021" y="4575522"/>
                <a:ext cx="1441904" cy="1010576"/>
                <a:chOff x="3246635" y="3558483"/>
                <a:chExt cx="1441904" cy="1010576"/>
              </a:xfrm>
            </p:grpSpPr>
            <p:sp>
              <p:nvSpPr>
                <p:cNvPr id="64" name="椭圆 63"/>
                <p:cNvSpPr/>
                <p:nvPr/>
              </p:nvSpPr>
              <p:spPr>
                <a:xfrm>
                  <a:off x="3246635" y="3678444"/>
                  <a:ext cx="1441904" cy="890615"/>
                </a:xfrm>
                <a:prstGeom prst="ellipse">
                  <a:avLst/>
                </a:prstGeom>
                <a:noFill/>
                <a:ln w="57150" cmpd="sng">
                  <a:solidFill>
                    <a:srgbClr val="0080FF"/>
                  </a:solidFill>
                  <a:prstDash val="sysDash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2000" dirty="0" smtClean="0">
                    <a:latin typeface="Arial Black"/>
                    <a:cs typeface="Arial Black"/>
                  </a:endParaRPr>
                </a:p>
              </p:txBody>
            </p:sp>
            <p:sp>
              <p:nvSpPr>
                <p:cNvPr id="65" name="圆角矩形 64"/>
                <p:cNvSpPr/>
                <p:nvPr/>
              </p:nvSpPr>
              <p:spPr>
                <a:xfrm>
                  <a:off x="3594312" y="3558483"/>
                  <a:ext cx="746551" cy="316229"/>
                </a:xfrm>
                <a:prstGeom prst="roundRect">
                  <a:avLst/>
                </a:prstGeom>
                <a:solidFill>
                  <a:srgbClr val="0080FF"/>
                </a:solidFill>
                <a:ln>
                  <a:solidFill>
                    <a:srgbClr val="0080FF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dirty="0" smtClean="0">
                      <a:latin typeface="Arial Black"/>
                      <a:cs typeface="Arial Black"/>
                    </a:rPr>
                    <a:t>AS7</a:t>
                  </a:r>
                  <a:endParaRPr kumimoji="1" lang="zh-CN" altLang="en-US" dirty="0" smtClean="0">
                    <a:latin typeface="Arial Black"/>
                    <a:cs typeface="Arial Black"/>
                  </a:endParaRPr>
                </a:p>
              </p:txBody>
            </p:sp>
          </p:grpSp>
          <p:cxnSp>
            <p:nvCxnSpPr>
              <p:cNvPr id="49" name="直线连接符 48"/>
              <p:cNvCxnSpPr>
                <a:stCxn id="72" idx="4"/>
                <a:endCxn id="67" idx="0"/>
              </p:cNvCxnSpPr>
              <p:nvPr/>
            </p:nvCxnSpPr>
            <p:spPr>
              <a:xfrm>
                <a:off x="1675081" y="4042171"/>
                <a:ext cx="14356" cy="533351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线连接符 50"/>
              <p:cNvCxnSpPr>
                <a:stCxn id="70" idx="4"/>
                <a:endCxn id="65" idx="1"/>
              </p:cNvCxnSpPr>
              <p:nvPr/>
            </p:nvCxnSpPr>
            <p:spPr>
              <a:xfrm>
                <a:off x="4089192" y="4042171"/>
                <a:ext cx="996506" cy="691466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线连接符 51"/>
              <p:cNvCxnSpPr>
                <a:stCxn id="68" idx="4"/>
                <a:endCxn id="65" idx="3"/>
              </p:cNvCxnSpPr>
              <p:nvPr/>
            </p:nvCxnSpPr>
            <p:spPr>
              <a:xfrm flipH="1">
                <a:off x="5832249" y="4036215"/>
                <a:ext cx="720951" cy="697421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线连接符 53"/>
              <p:cNvCxnSpPr>
                <a:stCxn id="76" idx="5"/>
                <a:endCxn id="69" idx="0"/>
              </p:cNvCxnSpPr>
              <p:nvPr/>
            </p:nvCxnSpPr>
            <p:spPr>
              <a:xfrm>
                <a:off x="5666188" y="2545607"/>
                <a:ext cx="887013" cy="449329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线连接符 54"/>
              <p:cNvCxnSpPr>
                <a:endCxn id="71" idx="0"/>
              </p:cNvCxnSpPr>
              <p:nvPr/>
            </p:nvCxnSpPr>
            <p:spPr>
              <a:xfrm>
                <a:off x="3486632" y="2545607"/>
                <a:ext cx="602561" cy="485988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线连接符 56"/>
              <p:cNvCxnSpPr>
                <a:stCxn id="74" idx="3"/>
                <a:endCxn id="73" idx="0"/>
              </p:cNvCxnSpPr>
              <p:nvPr/>
            </p:nvCxnSpPr>
            <p:spPr>
              <a:xfrm flipH="1">
                <a:off x="1675082" y="2545607"/>
                <a:ext cx="928484" cy="485988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线连接符 57"/>
              <p:cNvCxnSpPr>
                <a:stCxn id="75" idx="3"/>
                <a:endCxn id="77" idx="1"/>
              </p:cNvCxnSpPr>
              <p:nvPr/>
            </p:nvCxnSpPr>
            <p:spPr>
              <a:xfrm>
                <a:off x="3486632" y="1823574"/>
                <a:ext cx="1296491" cy="0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线连接符 59"/>
              <p:cNvCxnSpPr>
                <a:stCxn id="72" idx="6"/>
              </p:cNvCxnSpPr>
              <p:nvPr/>
            </p:nvCxnSpPr>
            <p:spPr>
              <a:xfrm>
                <a:off x="2396033" y="3596864"/>
                <a:ext cx="1090599" cy="0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线连接符 60"/>
              <p:cNvCxnSpPr>
                <a:stCxn id="70" idx="6"/>
                <a:endCxn id="68" idx="2"/>
              </p:cNvCxnSpPr>
              <p:nvPr/>
            </p:nvCxnSpPr>
            <p:spPr>
              <a:xfrm flipV="1">
                <a:off x="4810144" y="3590908"/>
                <a:ext cx="1022104" cy="5956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" name="圆角矩形 2"/>
            <p:cNvSpPr/>
            <p:nvPr/>
          </p:nvSpPr>
          <p:spPr>
            <a:xfrm>
              <a:off x="1729734" y="5846140"/>
              <a:ext cx="878011" cy="366351"/>
            </a:xfrm>
            <a:prstGeom prst="roundRect">
              <a:avLst/>
            </a:prstGeom>
            <a:solidFill>
              <a:srgbClr val="25A24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2400" dirty="0" smtClean="0">
                  <a:latin typeface="微软雅黑"/>
                  <a:ea typeface="微软雅黑"/>
                  <a:cs typeface="微软雅黑"/>
                </a:rPr>
                <a:t>起源</a:t>
              </a:r>
            </a:p>
          </p:txBody>
        </p:sp>
        <p:cxnSp>
          <p:nvCxnSpPr>
            <p:cNvPr id="7" name="直线箭头连接符 6"/>
            <p:cNvCxnSpPr/>
            <p:nvPr/>
          </p:nvCxnSpPr>
          <p:spPr>
            <a:xfrm flipH="1" flipV="1">
              <a:off x="2342529" y="4380155"/>
              <a:ext cx="14015" cy="1506515"/>
            </a:xfrm>
            <a:prstGeom prst="straightConnector1">
              <a:avLst/>
            </a:prstGeom>
            <a:ln w="76200" cmpd="sng">
              <a:solidFill>
                <a:srgbClr val="25A24E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线箭头连接符 77"/>
            <p:cNvCxnSpPr/>
            <p:nvPr/>
          </p:nvCxnSpPr>
          <p:spPr>
            <a:xfrm flipV="1">
              <a:off x="2506332" y="3161128"/>
              <a:ext cx="1047228" cy="1184165"/>
            </a:xfrm>
            <a:prstGeom prst="straightConnector1">
              <a:avLst/>
            </a:prstGeom>
            <a:ln w="76200" cmpd="sng">
              <a:solidFill>
                <a:srgbClr val="25A24E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线箭头连接符 78"/>
            <p:cNvCxnSpPr/>
            <p:nvPr/>
          </p:nvCxnSpPr>
          <p:spPr>
            <a:xfrm>
              <a:off x="2506332" y="4497694"/>
              <a:ext cx="1972919" cy="0"/>
            </a:xfrm>
            <a:prstGeom prst="straightConnector1">
              <a:avLst/>
            </a:prstGeom>
            <a:ln w="76200" cmpd="sng">
              <a:solidFill>
                <a:srgbClr val="25A24E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线箭头连接符 79"/>
            <p:cNvCxnSpPr/>
            <p:nvPr/>
          </p:nvCxnSpPr>
          <p:spPr>
            <a:xfrm>
              <a:off x="3661653" y="3161128"/>
              <a:ext cx="1787764" cy="0"/>
            </a:xfrm>
            <a:prstGeom prst="straightConnector1">
              <a:avLst/>
            </a:prstGeom>
            <a:ln w="76200" cmpd="sng">
              <a:solidFill>
                <a:srgbClr val="25A24E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线箭头连接符 80"/>
            <p:cNvCxnSpPr/>
            <p:nvPr/>
          </p:nvCxnSpPr>
          <p:spPr>
            <a:xfrm>
              <a:off x="4661515" y="4497694"/>
              <a:ext cx="940302" cy="1500528"/>
            </a:xfrm>
            <a:prstGeom prst="straightConnector1">
              <a:avLst/>
            </a:prstGeom>
            <a:ln w="76200" cmpd="sng">
              <a:solidFill>
                <a:srgbClr val="25A24E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线箭头连接符 82"/>
            <p:cNvCxnSpPr/>
            <p:nvPr/>
          </p:nvCxnSpPr>
          <p:spPr>
            <a:xfrm>
              <a:off x="5601817" y="3161128"/>
              <a:ext cx="1167513" cy="1336566"/>
            </a:xfrm>
            <a:prstGeom prst="straightConnector1">
              <a:avLst/>
            </a:prstGeom>
            <a:ln w="76200" cmpd="sng">
              <a:solidFill>
                <a:srgbClr val="25A24E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 5"/>
            <p:cNvGrpSpPr/>
            <p:nvPr/>
          </p:nvGrpSpPr>
          <p:grpSpPr>
            <a:xfrm>
              <a:off x="447998" y="2531779"/>
              <a:ext cx="8134552" cy="2391335"/>
              <a:chOff x="447998" y="2531779"/>
              <a:chExt cx="8134552" cy="2391335"/>
            </a:xfrm>
          </p:grpSpPr>
          <p:sp>
            <p:nvSpPr>
              <p:cNvPr id="84" name="圆角矩形 83"/>
              <p:cNvSpPr/>
              <p:nvPr/>
            </p:nvSpPr>
            <p:spPr>
              <a:xfrm>
                <a:off x="447998" y="3737705"/>
                <a:ext cx="1281736" cy="271698"/>
              </a:xfrm>
              <a:prstGeom prst="roundRect">
                <a:avLst/>
              </a:prstGeom>
              <a:solidFill>
                <a:srgbClr val="25A24E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ea typeface="微软雅黑"/>
                    <a:cs typeface="Arial Black"/>
                  </a:rPr>
                  <a:t>AS6</a:t>
                </a:r>
              </a:p>
            </p:txBody>
          </p:sp>
          <p:sp>
            <p:nvSpPr>
              <p:cNvPr id="85" name="圆角矩形 84"/>
              <p:cNvSpPr/>
              <p:nvPr/>
            </p:nvSpPr>
            <p:spPr>
              <a:xfrm>
                <a:off x="861299" y="2781282"/>
                <a:ext cx="1898417" cy="271698"/>
              </a:xfrm>
              <a:prstGeom prst="roundRect">
                <a:avLst/>
              </a:prstGeom>
              <a:solidFill>
                <a:srgbClr val="25A24E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ea typeface="微软雅黑"/>
                    <a:cs typeface="Arial Black"/>
                  </a:rPr>
                  <a:t>AS3</a:t>
                </a:r>
                <a:r>
                  <a:rPr kumimoji="1" lang="zh-CN" altLang="en-US" sz="1600" dirty="0" smtClean="0">
                    <a:latin typeface="Arial Black"/>
                    <a:ea typeface="微软雅黑"/>
                    <a:cs typeface="Arial Black"/>
                  </a:rPr>
                  <a:t> </a:t>
                </a:r>
                <a:r>
                  <a:rPr kumimoji="1" lang="en-US" altLang="zh-CN" sz="1600" dirty="0" smtClean="0">
                    <a:latin typeface="Arial Black"/>
                    <a:ea typeface="微软雅黑"/>
                    <a:cs typeface="Arial Black"/>
                  </a:rPr>
                  <a:t>AS6</a:t>
                </a:r>
              </a:p>
            </p:txBody>
          </p:sp>
          <p:sp>
            <p:nvSpPr>
              <p:cNvPr id="86" name="圆角矩形 85"/>
              <p:cNvSpPr/>
              <p:nvPr/>
            </p:nvSpPr>
            <p:spPr>
              <a:xfrm>
                <a:off x="6220145" y="2531779"/>
                <a:ext cx="2362405" cy="312357"/>
              </a:xfrm>
              <a:prstGeom prst="roundRect">
                <a:avLst/>
              </a:prstGeom>
              <a:solidFill>
                <a:srgbClr val="25A24E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ea typeface="微软雅黑"/>
                    <a:cs typeface="Arial Black"/>
                  </a:rPr>
                  <a:t>AS1</a:t>
                </a:r>
                <a:r>
                  <a:rPr kumimoji="1" lang="zh-CN" altLang="en-US" sz="1600" dirty="0" smtClean="0">
                    <a:latin typeface="Arial Black"/>
                    <a:ea typeface="微软雅黑"/>
                    <a:cs typeface="Arial Black"/>
                  </a:rPr>
                  <a:t> </a:t>
                </a:r>
                <a:r>
                  <a:rPr kumimoji="1" lang="en-US" altLang="zh-CN" sz="1600" dirty="0" smtClean="0">
                    <a:latin typeface="Arial Black"/>
                    <a:ea typeface="微软雅黑"/>
                    <a:cs typeface="Arial Black"/>
                  </a:rPr>
                  <a:t>AS3</a:t>
                </a:r>
                <a:r>
                  <a:rPr kumimoji="1" lang="zh-CN" altLang="en-US" sz="1600" dirty="0" smtClean="0">
                    <a:latin typeface="Arial Black"/>
                    <a:ea typeface="微软雅黑"/>
                    <a:cs typeface="Arial Black"/>
                  </a:rPr>
                  <a:t> </a:t>
                </a:r>
                <a:r>
                  <a:rPr kumimoji="1" lang="en-US" altLang="zh-CN" sz="1600" dirty="0" smtClean="0">
                    <a:latin typeface="Arial Black"/>
                    <a:ea typeface="微软雅黑"/>
                    <a:cs typeface="Arial Black"/>
                  </a:rPr>
                  <a:t>AS6</a:t>
                </a:r>
              </a:p>
            </p:txBody>
          </p:sp>
          <p:sp>
            <p:nvSpPr>
              <p:cNvPr id="88" name="圆角矩形 87"/>
              <p:cNvSpPr/>
              <p:nvPr/>
            </p:nvSpPr>
            <p:spPr>
              <a:xfrm>
                <a:off x="7684264" y="3384782"/>
                <a:ext cx="810698" cy="1538332"/>
              </a:xfrm>
              <a:prstGeom prst="roundRect">
                <a:avLst/>
              </a:prstGeom>
              <a:solidFill>
                <a:srgbClr val="25A24E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ea typeface="微软雅黑"/>
                    <a:cs typeface="Arial Black"/>
                  </a:rPr>
                  <a:t>AS2</a:t>
                </a:r>
                <a:r>
                  <a:rPr kumimoji="1" lang="zh-CN" altLang="en-US" sz="1600" dirty="0" smtClean="0">
                    <a:latin typeface="Arial Black"/>
                    <a:ea typeface="微软雅黑"/>
                    <a:cs typeface="Arial Black"/>
                  </a:rPr>
                  <a:t> </a:t>
                </a:r>
                <a:r>
                  <a:rPr kumimoji="1" lang="en-US" altLang="zh-CN" sz="1600" dirty="0" smtClean="0">
                    <a:latin typeface="Arial Black"/>
                    <a:ea typeface="微软雅黑"/>
                    <a:cs typeface="Arial Black"/>
                  </a:rPr>
                  <a:t>AS1</a:t>
                </a:r>
                <a:r>
                  <a:rPr kumimoji="1" lang="zh-CN" altLang="en-US" sz="1600" dirty="0" smtClean="0">
                    <a:latin typeface="Arial Black"/>
                    <a:ea typeface="微软雅黑"/>
                    <a:cs typeface="Arial Black"/>
                  </a:rPr>
                  <a:t> </a:t>
                </a:r>
                <a:r>
                  <a:rPr kumimoji="1" lang="en-US" altLang="zh-CN" sz="1600" dirty="0" smtClean="0">
                    <a:latin typeface="Arial Black"/>
                    <a:ea typeface="微软雅黑"/>
                    <a:cs typeface="Arial Black"/>
                  </a:rPr>
                  <a:t>AS3</a:t>
                </a:r>
                <a:r>
                  <a:rPr kumimoji="1" lang="zh-CN" altLang="en-US" sz="1600" dirty="0" smtClean="0">
                    <a:latin typeface="Arial Black"/>
                    <a:ea typeface="微软雅黑"/>
                    <a:cs typeface="Arial Black"/>
                  </a:rPr>
                  <a:t> </a:t>
                </a:r>
                <a:r>
                  <a:rPr kumimoji="1" lang="en-US" altLang="zh-CN" sz="1600" dirty="0" smtClean="0">
                    <a:latin typeface="Arial Black"/>
                    <a:ea typeface="微软雅黑"/>
                    <a:cs typeface="Arial Black"/>
                  </a:rPr>
                  <a:t>AS6</a:t>
                </a:r>
              </a:p>
            </p:txBody>
          </p:sp>
        </p:grpSp>
      </p:grpSp>
      <p:sp>
        <p:nvSpPr>
          <p:cNvPr id="89" name="圆角矩形 88"/>
          <p:cNvSpPr/>
          <p:nvPr/>
        </p:nvSpPr>
        <p:spPr>
          <a:xfrm>
            <a:off x="3165797" y="5048069"/>
            <a:ext cx="1297301" cy="347666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AS3</a:t>
            </a:r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AS6</a:t>
            </a:r>
          </a:p>
        </p:txBody>
      </p:sp>
      <p:sp>
        <p:nvSpPr>
          <p:cNvPr id="90" name="圆角矩形 89"/>
          <p:cNvSpPr/>
          <p:nvPr/>
        </p:nvSpPr>
        <p:spPr>
          <a:xfrm>
            <a:off x="4661515" y="6047682"/>
            <a:ext cx="2362405" cy="312357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AS4</a:t>
            </a:r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AS3</a:t>
            </a:r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AS6</a:t>
            </a:r>
          </a:p>
        </p:txBody>
      </p:sp>
      <p:sp>
        <p:nvSpPr>
          <p:cNvPr id="92" name="圆角矩形 91"/>
          <p:cNvSpPr/>
          <p:nvPr/>
        </p:nvSpPr>
        <p:spPr>
          <a:xfrm>
            <a:off x="3891715" y="6409075"/>
            <a:ext cx="3966558" cy="339339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 smtClean="0">
                <a:latin typeface="微软雅黑"/>
                <a:ea typeface="微软雅黑"/>
                <a:cs typeface="微软雅黑"/>
              </a:rPr>
              <a:t>最短路径优先</a:t>
            </a:r>
          </a:p>
        </p:txBody>
      </p:sp>
      <p:cxnSp>
        <p:nvCxnSpPr>
          <p:cNvPr id="95" name="直线箭头连接符 94"/>
          <p:cNvCxnSpPr/>
          <p:nvPr/>
        </p:nvCxnSpPr>
        <p:spPr>
          <a:xfrm flipH="1">
            <a:off x="5991788" y="4504104"/>
            <a:ext cx="863568" cy="1500528"/>
          </a:xfrm>
          <a:prstGeom prst="straightConnector1">
            <a:avLst/>
          </a:prstGeom>
          <a:ln w="76200" cmpd="sng">
            <a:solidFill>
              <a:srgbClr val="25A24E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0261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 animBg="1"/>
      <p:bldP spid="90" grpId="0" animBg="1"/>
      <p:bldP spid="9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策略实现</a:t>
            </a:r>
            <a:r>
              <a:rPr kumimoji="1" lang="en-US" altLang="zh-CN" dirty="0" smtClean="0"/>
              <a:t> 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(3) </a:t>
            </a:r>
            <a:r>
              <a:rPr kumimoji="1" lang="zh-CN" altLang="en-US" dirty="0" smtClean="0"/>
              <a:t>影响上游入界入口</a:t>
            </a:r>
            <a:endParaRPr kumimoji="1"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256787" y="6293323"/>
            <a:ext cx="2895600" cy="365125"/>
          </a:xfrm>
        </p:spPr>
        <p:txBody>
          <a:bodyPr/>
          <a:lstStyle/>
          <a:p>
            <a:pPr algn="l"/>
            <a:r>
              <a:rPr kumimoji="1" lang="en-US" altLang="zh-CN" dirty="0" smtClean="0"/>
              <a:t>HIT </a:t>
            </a:r>
            <a:r>
              <a:rPr kumimoji="1" lang="en-US" altLang="zh-CN" dirty="0" err="1" smtClean="0"/>
              <a:t>ComNet</a:t>
            </a:r>
            <a:r>
              <a:rPr kumimoji="1" lang="en-US" altLang="zh-CN" dirty="0" smtClean="0"/>
              <a:t>-II</a:t>
            </a:r>
            <a:endParaRPr kumimoji="1"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22</a:t>
            </a:fld>
            <a:endParaRPr kumimoji="1" lang="zh-CN" altLang="en-US" dirty="0"/>
          </a:p>
        </p:txBody>
      </p:sp>
      <p:sp>
        <p:nvSpPr>
          <p:cNvPr id="62" name="内容占位符 2"/>
          <p:cNvSpPr>
            <a:spLocks noGrp="1"/>
          </p:cNvSpPr>
          <p:nvPr>
            <p:ph idx="1"/>
          </p:nvPr>
        </p:nvSpPr>
        <p:spPr>
          <a:xfrm>
            <a:off x="499571" y="933653"/>
            <a:ext cx="8229600" cy="878967"/>
          </a:xfrm>
        </p:spPr>
        <p:txBody>
          <a:bodyPr/>
          <a:lstStyle/>
          <a:p>
            <a:r>
              <a:rPr kumimoji="1" lang="en-US" altLang="zh-CN" dirty="0" err="1" smtClean="0"/>
              <a:t>Multihoming：</a:t>
            </a:r>
            <a:r>
              <a:rPr kumimoji="1" lang="en-US" altLang="en-US" dirty="0" err="1" smtClean="0"/>
              <a:t>同时连接多个提供商以</a:t>
            </a:r>
            <a:r>
              <a:rPr kumimoji="1" lang="zh-CN" altLang="en-US" dirty="0" smtClean="0"/>
              <a:t>获得可靠接入</a:t>
            </a:r>
            <a:endParaRPr kumimoji="1" lang="en-US" altLang="en-US" dirty="0" smtClean="0"/>
          </a:p>
          <a:p>
            <a:r>
              <a:rPr kumimoji="1" lang="en-US" altLang="zh-CN" dirty="0"/>
              <a:t>AS7</a:t>
            </a:r>
            <a:r>
              <a:rPr kumimoji="1" lang="zh-CN" altLang="en-US" dirty="0"/>
              <a:t>希望</a:t>
            </a:r>
            <a:r>
              <a:rPr kumimoji="1" lang="en-US" altLang="zh-CN" dirty="0"/>
              <a:t>AS2</a:t>
            </a:r>
            <a:r>
              <a:rPr kumimoji="1" lang="zh-CN" altLang="en-US" dirty="0" smtClean="0"/>
              <a:t>经过与</a:t>
            </a:r>
            <a:r>
              <a:rPr kumimoji="1" lang="en-US" altLang="zh-CN" dirty="0" smtClean="0"/>
              <a:t>AS5</a:t>
            </a:r>
            <a:r>
              <a:rPr kumimoji="1" lang="zh-CN" altLang="en-US" dirty="0" smtClean="0"/>
              <a:t>间的链接来访问自己</a:t>
            </a:r>
            <a:endParaRPr kumimoji="1" lang="en-US" altLang="zh-CN" dirty="0" smtClean="0"/>
          </a:p>
          <a:p>
            <a:r>
              <a:rPr kumimoji="1" lang="en-US" altLang="zh-CN" dirty="0" smtClean="0"/>
              <a:t>Path</a:t>
            </a:r>
            <a:r>
              <a:rPr kumimoji="1" lang="zh-CN" altLang="en-US" dirty="0" smtClean="0"/>
              <a:t> </a:t>
            </a:r>
            <a:r>
              <a:rPr kumimoji="1" lang="en-US" altLang="en-US" dirty="0" smtClean="0"/>
              <a:t>prepending</a:t>
            </a:r>
            <a:r>
              <a:rPr kumimoji="1" lang="zh-CN" altLang="en-US" dirty="0" smtClean="0"/>
              <a:t>：通过重复添加自己来降低路径优先级</a:t>
            </a:r>
            <a:endParaRPr kumimoji="1" lang="en-US" altLang="zh-CN" dirty="0" smtClean="0"/>
          </a:p>
        </p:txBody>
      </p:sp>
      <p:grpSp>
        <p:nvGrpSpPr>
          <p:cNvPr id="99" name="组 98"/>
          <p:cNvGrpSpPr/>
          <p:nvPr/>
        </p:nvGrpSpPr>
        <p:grpSpPr>
          <a:xfrm>
            <a:off x="3911271" y="2806187"/>
            <a:ext cx="1403793" cy="961050"/>
            <a:chOff x="3486539" y="3558483"/>
            <a:chExt cx="1441904" cy="1010576"/>
          </a:xfrm>
        </p:grpSpPr>
        <p:sp>
          <p:nvSpPr>
            <p:cNvPr id="100" name="椭圆 99"/>
            <p:cNvSpPr/>
            <p:nvPr/>
          </p:nvSpPr>
          <p:spPr>
            <a:xfrm>
              <a:off x="3486539" y="3678444"/>
              <a:ext cx="1441904" cy="890615"/>
            </a:xfrm>
            <a:prstGeom prst="ellipse">
              <a:avLst/>
            </a:prstGeom>
            <a:noFill/>
            <a:ln w="57150" cmpd="sng">
              <a:solidFill>
                <a:srgbClr val="0080FF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000" dirty="0" smtClean="0">
                <a:latin typeface="Arial Black"/>
                <a:cs typeface="Arial Black"/>
              </a:endParaRPr>
            </a:p>
          </p:txBody>
        </p:sp>
        <p:sp>
          <p:nvSpPr>
            <p:cNvPr id="101" name="圆角矩形 100"/>
            <p:cNvSpPr/>
            <p:nvPr/>
          </p:nvSpPr>
          <p:spPr>
            <a:xfrm>
              <a:off x="3789238" y="3558483"/>
              <a:ext cx="746551" cy="316229"/>
            </a:xfrm>
            <a:prstGeom prst="roundRect">
              <a:avLst/>
            </a:prstGeom>
            <a:solidFill>
              <a:srgbClr val="0080FF"/>
            </a:solidFill>
            <a:ln>
              <a:solidFill>
                <a:srgbClr val="008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Arial Black"/>
                  <a:cs typeface="Arial Black"/>
                </a:rPr>
                <a:t>AS2</a:t>
              </a:r>
              <a:endParaRPr kumimoji="1" lang="zh-CN" altLang="en-US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102" name="组 101"/>
          <p:cNvGrpSpPr/>
          <p:nvPr/>
        </p:nvGrpSpPr>
        <p:grpSpPr>
          <a:xfrm>
            <a:off x="2609513" y="4105371"/>
            <a:ext cx="1403793" cy="961050"/>
            <a:chOff x="3261629" y="3558483"/>
            <a:chExt cx="1441904" cy="1010576"/>
          </a:xfrm>
        </p:grpSpPr>
        <p:sp>
          <p:nvSpPr>
            <p:cNvPr id="103" name="椭圆 102"/>
            <p:cNvSpPr/>
            <p:nvPr/>
          </p:nvSpPr>
          <p:spPr>
            <a:xfrm>
              <a:off x="3261629" y="3678444"/>
              <a:ext cx="1441904" cy="890615"/>
            </a:xfrm>
            <a:prstGeom prst="ellipse">
              <a:avLst/>
            </a:prstGeom>
            <a:noFill/>
            <a:ln w="57150" cmpd="sng">
              <a:solidFill>
                <a:srgbClr val="0080FF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000" dirty="0" smtClean="0">
                <a:latin typeface="Arial Black"/>
                <a:cs typeface="Arial Black"/>
              </a:endParaRPr>
            </a:p>
          </p:txBody>
        </p:sp>
        <p:sp>
          <p:nvSpPr>
            <p:cNvPr id="104" name="圆角矩形 103"/>
            <p:cNvSpPr/>
            <p:nvPr/>
          </p:nvSpPr>
          <p:spPr>
            <a:xfrm>
              <a:off x="3594312" y="3558483"/>
              <a:ext cx="746551" cy="316229"/>
            </a:xfrm>
            <a:prstGeom prst="roundRect">
              <a:avLst/>
            </a:prstGeom>
            <a:solidFill>
              <a:srgbClr val="0080FF"/>
            </a:solidFill>
            <a:ln>
              <a:solidFill>
                <a:srgbClr val="008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Arial Black"/>
                  <a:cs typeface="Arial Black"/>
                </a:rPr>
                <a:t>AS4</a:t>
              </a:r>
              <a:endParaRPr kumimoji="1" lang="zh-CN" altLang="en-US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105" name="组 104"/>
          <p:cNvGrpSpPr/>
          <p:nvPr/>
        </p:nvGrpSpPr>
        <p:grpSpPr>
          <a:xfrm>
            <a:off x="5110581" y="4070509"/>
            <a:ext cx="1403793" cy="990248"/>
            <a:chOff x="3246635" y="3558483"/>
            <a:chExt cx="1441904" cy="1041279"/>
          </a:xfrm>
        </p:grpSpPr>
        <p:sp>
          <p:nvSpPr>
            <p:cNvPr id="106" name="椭圆 105"/>
            <p:cNvSpPr/>
            <p:nvPr/>
          </p:nvSpPr>
          <p:spPr>
            <a:xfrm>
              <a:off x="3246635" y="3709147"/>
              <a:ext cx="1441904" cy="890615"/>
            </a:xfrm>
            <a:prstGeom prst="ellipse">
              <a:avLst/>
            </a:prstGeom>
            <a:noFill/>
            <a:ln w="57150" cmpd="sng">
              <a:solidFill>
                <a:srgbClr val="0080FF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000" dirty="0" smtClean="0">
                <a:latin typeface="Arial Black"/>
                <a:cs typeface="Arial Black"/>
              </a:endParaRPr>
            </a:p>
          </p:txBody>
        </p:sp>
        <p:sp>
          <p:nvSpPr>
            <p:cNvPr id="107" name="圆角矩形 106"/>
            <p:cNvSpPr/>
            <p:nvPr/>
          </p:nvSpPr>
          <p:spPr>
            <a:xfrm>
              <a:off x="3594312" y="3558483"/>
              <a:ext cx="746551" cy="316229"/>
            </a:xfrm>
            <a:prstGeom prst="roundRect">
              <a:avLst/>
            </a:prstGeom>
            <a:solidFill>
              <a:srgbClr val="0080FF"/>
            </a:solidFill>
            <a:ln>
              <a:solidFill>
                <a:srgbClr val="008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Arial Black"/>
                  <a:cs typeface="Arial Black"/>
                </a:rPr>
                <a:t>AS5</a:t>
              </a:r>
              <a:endParaRPr kumimoji="1" lang="zh-CN" altLang="en-US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108" name="组 107"/>
          <p:cNvGrpSpPr/>
          <p:nvPr/>
        </p:nvGrpSpPr>
        <p:grpSpPr>
          <a:xfrm>
            <a:off x="3928491" y="5573633"/>
            <a:ext cx="1403793" cy="961050"/>
            <a:chOff x="3246635" y="3558483"/>
            <a:chExt cx="1441904" cy="1010576"/>
          </a:xfrm>
        </p:grpSpPr>
        <p:sp>
          <p:nvSpPr>
            <p:cNvPr id="109" name="椭圆 108"/>
            <p:cNvSpPr/>
            <p:nvPr/>
          </p:nvSpPr>
          <p:spPr>
            <a:xfrm>
              <a:off x="3246635" y="3678444"/>
              <a:ext cx="1441904" cy="890615"/>
            </a:xfrm>
            <a:prstGeom prst="ellipse">
              <a:avLst/>
            </a:prstGeom>
            <a:noFill/>
            <a:ln w="57150" cmpd="sng">
              <a:solidFill>
                <a:srgbClr val="0080FF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000" dirty="0" smtClean="0">
                <a:latin typeface="Arial Black"/>
                <a:cs typeface="Arial Black"/>
              </a:endParaRPr>
            </a:p>
          </p:txBody>
        </p:sp>
        <p:sp>
          <p:nvSpPr>
            <p:cNvPr id="110" name="圆角矩形 109"/>
            <p:cNvSpPr/>
            <p:nvPr/>
          </p:nvSpPr>
          <p:spPr>
            <a:xfrm>
              <a:off x="3594312" y="3558483"/>
              <a:ext cx="746551" cy="316229"/>
            </a:xfrm>
            <a:prstGeom prst="roundRect">
              <a:avLst/>
            </a:prstGeom>
            <a:solidFill>
              <a:srgbClr val="0080FF"/>
            </a:solidFill>
            <a:ln>
              <a:solidFill>
                <a:srgbClr val="008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Arial Black"/>
                  <a:cs typeface="Arial Black"/>
                </a:rPr>
                <a:t>AS7</a:t>
              </a:r>
              <a:endParaRPr kumimoji="1" lang="zh-CN" altLang="en-US" dirty="0" smtClean="0">
                <a:latin typeface="Arial Black"/>
                <a:cs typeface="Arial Black"/>
              </a:endParaRPr>
            </a:p>
          </p:txBody>
        </p:sp>
      </p:grpSp>
      <p:cxnSp>
        <p:nvCxnSpPr>
          <p:cNvPr id="111" name="直线连接符 110"/>
          <p:cNvCxnSpPr>
            <a:stCxn id="103" idx="4"/>
            <a:endCxn id="110" idx="1"/>
          </p:cNvCxnSpPr>
          <p:nvPr/>
        </p:nvCxnSpPr>
        <p:spPr>
          <a:xfrm>
            <a:off x="3311410" y="5066421"/>
            <a:ext cx="955569" cy="657578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直线连接符 111"/>
          <p:cNvCxnSpPr>
            <a:stCxn id="106" idx="4"/>
            <a:endCxn id="110" idx="3"/>
          </p:cNvCxnSpPr>
          <p:nvPr/>
        </p:nvCxnSpPr>
        <p:spPr>
          <a:xfrm flipH="1">
            <a:off x="4993798" y="5060757"/>
            <a:ext cx="818680" cy="663242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直线连接符 112"/>
          <p:cNvCxnSpPr>
            <a:stCxn id="100" idx="5"/>
            <a:endCxn id="107" idx="0"/>
          </p:cNvCxnSpPr>
          <p:nvPr/>
        </p:nvCxnSpPr>
        <p:spPr>
          <a:xfrm>
            <a:off x="5109483" y="3643201"/>
            <a:ext cx="702996" cy="427308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直线连接符 113"/>
          <p:cNvCxnSpPr>
            <a:stCxn id="100" idx="3"/>
            <a:endCxn id="104" idx="0"/>
          </p:cNvCxnSpPr>
          <p:nvPr/>
        </p:nvCxnSpPr>
        <p:spPr>
          <a:xfrm flipH="1">
            <a:off x="3296813" y="3643201"/>
            <a:ext cx="820039" cy="462170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直线连接符 114"/>
          <p:cNvCxnSpPr>
            <a:stCxn id="103" idx="6"/>
            <a:endCxn id="106" idx="2"/>
          </p:cNvCxnSpPr>
          <p:nvPr/>
        </p:nvCxnSpPr>
        <p:spPr>
          <a:xfrm flipV="1">
            <a:off x="4013306" y="4637273"/>
            <a:ext cx="1097275" cy="5664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直线箭头连接符 115"/>
          <p:cNvCxnSpPr/>
          <p:nvPr/>
        </p:nvCxnSpPr>
        <p:spPr>
          <a:xfrm>
            <a:off x="3479077" y="4760476"/>
            <a:ext cx="940302" cy="1500528"/>
          </a:xfrm>
          <a:prstGeom prst="straightConnector1">
            <a:avLst/>
          </a:prstGeom>
          <a:ln w="76200" cmpd="sng">
            <a:solidFill>
              <a:srgbClr val="25A24E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直线箭头连接符 116"/>
          <p:cNvCxnSpPr/>
          <p:nvPr/>
        </p:nvCxnSpPr>
        <p:spPr>
          <a:xfrm>
            <a:off x="4832126" y="3533022"/>
            <a:ext cx="754766" cy="1227454"/>
          </a:xfrm>
          <a:prstGeom prst="straightConnector1">
            <a:avLst/>
          </a:prstGeom>
          <a:ln w="76200" cmpd="sng">
            <a:solidFill>
              <a:srgbClr val="25A24E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直线箭头连接符 117"/>
          <p:cNvCxnSpPr/>
          <p:nvPr/>
        </p:nvCxnSpPr>
        <p:spPr>
          <a:xfrm flipH="1">
            <a:off x="4832126" y="4760476"/>
            <a:ext cx="863568" cy="1500528"/>
          </a:xfrm>
          <a:prstGeom prst="straightConnector1">
            <a:avLst/>
          </a:prstGeom>
          <a:ln w="76200" cmpd="sng">
            <a:solidFill>
              <a:srgbClr val="25A24E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9" name="圆角矩形 118"/>
          <p:cNvSpPr/>
          <p:nvPr/>
        </p:nvSpPr>
        <p:spPr>
          <a:xfrm>
            <a:off x="4188892" y="6292097"/>
            <a:ext cx="878011" cy="366351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 smtClean="0">
                <a:latin typeface="微软雅黑"/>
                <a:ea typeface="微软雅黑"/>
                <a:cs typeface="微软雅黑"/>
              </a:rPr>
              <a:t>起源</a:t>
            </a:r>
          </a:p>
        </p:txBody>
      </p:sp>
      <p:sp>
        <p:nvSpPr>
          <p:cNvPr id="120" name="圆角矩形 119"/>
          <p:cNvSpPr/>
          <p:nvPr/>
        </p:nvSpPr>
        <p:spPr>
          <a:xfrm>
            <a:off x="2921829" y="5390457"/>
            <a:ext cx="878011" cy="1144226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AS7</a:t>
            </a:r>
          </a:p>
          <a:p>
            <a:pPr algn="ctr"/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AS7</a:t>
            </a:r>
          </a:p>
          <a:p>
            <a:pPr algn="ctr"/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AS7</a:t>
            </a:r>
          </a:p>
        </p:txBody>
      </p:sp>
      <p:sp>
        <p:nvSpPr>
          <p:cNvPr id="121" name="圆角矩形 120"/>
          <p:cNvSpPr/>
          <p:nvPr/>
        </p:nvSpPr>
        <p:spPr>
          <a:xfrm>
            <a:off x="5370762" y="5531382"/>
            <a:ext cx="878011" cy="385231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AS7</a:t>
            </a:r>
          </a:p>
        </p:txBody>
      </p:sp>
      <p:sp>
        <p:nvSpPr>
          <p:cNvPr id="122" name="圆角矩形 121"/>
          <p:cNvSpPr/>
          <p:nvPr/>
        </p:nvSpPr>
        <p:spPr>
          <a:xfrm>
            <a:off x="3599379" y="2770785"/>
            <a:ext cx="1820494" cy="324271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AS5</a:t>
            </a:r>
            <a:r>
              <a:rPr kumimoji="1" lang="zh-CN" altLang="zh-CN" sz="1600" dirty="0" smtClean="0">
                <a:latin typeface="Arial Black"/>
                <a:ea typeface="微软雅黑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AS7</a:t>
            </a:r>
          </a:p>
        </p:txBody>
      </p:sp>
      <p:sp>
        <p:nvSpPr>
          <p:cNvPr id="123" name="圆角矩形 122"/>
          <p:cNvSpPr/>
          <p:nvPr/>
        </p:nvSpPr>
        <p:spPr>
          <a:xfrm>
            <a:off x="6294338" y="4297930"/>
            <a:ext cx="878011" cy="587639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AS7</a:t>
            </a:r>
          </a:p>
        </p:txBody>
      </p:sp>
      <p:sp>
        <p:nvSpPr>
          <p:cNvPr id="124" name="圆角矩形 123"/>
          <p:cNvSpPr/>
          <p:nvPr/>
        </p:nvSpPr>
        <p:spPr>
          <a:xfrm>
            <a:off x="1905586" y="4119768"/>
            <a:ext cx="878011" cy="1144226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AS7</a:t>
            </a:r>
          </a:p>
          <a:p>
            <a:pPr algn="ctr"/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AS7</a:t>
            </a:r>
          </a:p>
          <a:p>
            <a:pPr algn="ctr"/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AS7</a:t>
            </a:r>
          </a:p>
        </p:txBody>
      </p:sp>
      <p:sp>
        <p:nvSpPr>
          <p:cNvPr id="125" name="圆角矩形 124"/>
          <p:cNvSpPr/>
          <p:nvPr/>
        </p:nvSpPr>
        <p:spPr>
          <a:xfrm>
            <a:off x="3605798" y="3142170"/>
            <a:ext cx="2364899" cy="324271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AS4</a:t>
            </a:r>
            <a:r>
              <a:rPr kumimoji="1" lang="zh-CN" altLang="zh-CN" sz="1600" dirty="0" smtClean="0">
                <a:latin typeface="Arial Black"/>
                <a:ea typeface="微软雅黑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AS7</a:t>
            </a:r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AS7</a:t>
            </a:r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AS7</a:t>
            </a:r>
          </a:p>
        </p:txBody>
      </p:sp>
    </p:spTree>
    <p:extLst>
      <p:ext uri="{BB962C8B-B14F-4D97-AF65-F5344CB8AC3E}">
        <p14:creationId xmlns:p14="http://schemas.microsoft.com/office/powerpoint/2010/main" val="1825713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animBg="1"/>
      <p:bldP spid="120" grpId="0" animBg="1"/>
      <p:bldP spid="121" grpId="0" animBg="1"/>
      <p:bldP spid="122" grpId="0" animBg="1"/>
      <p:bldP spid="123" grpId="0" animBg="1"/>
      <p:bldP spid="124" grpId="0" animBg="1"/>
      <p:bldP spid="12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策略实现</a:t>
            </a:r>
            <a:r>
              <a:rPr kumimoji="1" lang="en-US" altLang="zh-CN" dirty="0" smtClean="0"/>
              <a:t> 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(4) </a:t>
            </a:r>
            <a:r>
              <a:rPr kumimoji="1" lang="zh-CN" altLang="en-US" dirty="0" smtClean="0"/>
              <a:t>影响邻居入界入口</a:t>
            </a:r>
            <a:endParaRPr kumimoji="1"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236721" y="6356350"/>
            <a:ext cx="2895600" cy="365125"/>
          </a:xfrm>
        </p:spPr>
        <p:txBody>
          <a:bodyPr/>
          <a:lstStyle/>
          <a:p>
            <a:pPr algn="l"/>
            <a:r>
              <a:rPr kumimoji="1" lang="en-US" altLang="zh-CN" dirty="0" smtClean="0"/>
              <a:t>HIT </a:t>
            </a:r>
            <a:r>
              <a:rPr kumimoji="1" lang="en-US" altLang="zh-CN" dirty="0" err="1" smtClean="0"/>
              <a:t>ComNet</a:t>
            </a:r>
            <a:r>
              <a:rPr kumimoji="1" lang="en-US" altLang="zh-CN" dirty="0" smtClean="0"/>
              <a:t>-II</a:t>
            </a:r>
            <a:endParaRPr kumimoji="1"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23</a:t>
            </a:fld>
            <a:endParaRPr kumimoji="1" lang="zh-CN" altLang="en-US" dirty="0"/>
          </a:p>
        </p:txBody>
      </p:sp>
      <p:sp>
        <p:nvSpPr>
          <p:cNvPr id="62" name="内容占位符 2"/>
          <p:cNvSpPr>
            <a:spLocks noGrp="1"/>
          </p:cNvSpPr>
          <p:nvPr>
            <p:ph idx="1"/>
          </p:nvPr>
        </p:nvSpPr>
        <p:spPr>
          <a:xfrm>
            <a:off x="499571" y="933653"/>
            <a:ext cx="8229600" cy="878967"/>
          </a:xfrm>
        </p:spPr>
        <p:txBody>
          <a:bodyPr/>
          <a:lstStyle/>
          <a:p>
            <a:r>
              <a:rPr kumimoji="1" lang="en-US" altLang="zh-CN" dirty="0" smtClean="0"/>
              <a:t>AS7</a:t>
            </a:r>
            <a:r>
              <a:rPr kumimoji="1" lang="zh-CN" altLang="en-US" dirty="0"/>
              <a:t>希望</a:t>
            </a:r>
            <a:r>
              <a:rPr kumimoji="1" lang="en-US" altLang="zh-CN" dirty="0" smtClean="0"/>
              <a:t>AS4</a:t>
            </a:r>
            <a:r>
              <a:rPr kumimoji="1" lang="zh-CN" altLang="en-US" dirty="0" smtClean="0"/>
              <a:t>经过链接</a:t>
            </a:r>
            <a:r>
              <a:rPr kumimoji="1" lang="en-US" altLang="zh-CN" dirty="0" smtClean="0"/>
              <a:t>(a-c)</a:t>
            </a:r>
            <a:r>
              <a:rPr kumimoji="1" lang="zh-CN" altLang="en-US" dirty="0" smtClean="0"/>
              <a:t>来访问自己</a:t>
            </a:r>
            <a:endParaRPr kumimoji="1" lang="en-US" altLang="zh-CN" dirty="0" smtClean="0"/>
          </a:p>
          <a:p>
            <a:r>
              <a:rPr kumimoji="1" lang="en-US" altLang="zh-CN" dirty="0" smtClean="0"/>
              <a:t>AS7</a:t>
            </a:r>
            <a:r>
              <a:rPr kumimoji="1" lang="zh-CN" altLang="en-US" dirty="0" smtClean="0"/>
              <a:t>在</a:t>
            </a:r>
            <a:r>
              <a:rPr kumimoji="1" lang="en-US" altLang="zh-CN" dirty="0" smtClean="0"/>
              <a:t>(c)</a:t>
            </a:r>
            <a:r>
              <a:rPr kumimoji="1" lang="zh-CN" altLang="en-US" dirty="0" smtClean="0"/>
              <a:t>发出的路由声明上配置较低</a:t>
            </a:r>
            <a:r>
              <a:rPr kumimoji="1" lang="en-US" altLang="zh-CN" dirty="0" smtClean="0"/>
              <a:t>MED</a:t>
            </a:r>
            <a:r>
              <a:rPr kumimoji="1" lang="zh-CN" altLang="en-US" dirty="0" smtClean="0"/>
              <a:t>值</a:t>
            </a:r>
            <a:endParaRPr kumimoji="1" lang="en-US" altLang="zh-CN" dirty="0" smtClean="0"/>
          </a:p>
          <a:p>
            <a:r>
              <a:rPr kumimoji="1" lang="en-US" altLang="zh-CN" dirty="0" smtClean="0"/>
              <a:t>AS4</a:t>
            </a:r>
            <a:r>
              <a:rPr kumimoji="1" lang="zh-CN" altLang="en-US" dirty="0" smtClean="0"/>
              <a:t>在路径选择时，倾向于选择</a:t>
            </a:r>
            <a:r>
              <a:rPr kumimoji="1" lang="en-US" altLang="zh-CN" dirty="0" smtClean="0"/>
              <a:t>MED</a:t>
            </a:r>
            <a:r>
              <a:rPr kumimoji="1" lang="zh-CN" altLang="en-US" dirty="0" smtClean="0"/>
              <a:t>值较低的</a:t>
            </a:r>
            <a:r>
              <a:rPr kumimoji="1" lang="en-US" altLang="zh-CN" dirty="0" smtClean="0"/>
              <a:t>(a)</a:t>
            </a:r>
            <a:r>
              <a:rPr kumimoji="1" lang="zh-CN" altLang="en-US" dirty="0" smtClean="0"/>
              <a:t>出口</a:t>
            </a:r>
            <a:endParaRPr kumimoji="1" lang="en-US" altLang="zh-CN" dirty="0" smtClean="0"/>
          </a:p>
        </p:txBody>
      </p:sp>
      <p:grpSp>
        <p:nvGrpSpPr>
          <p:cNvPr id="102" name="组 101"/>
          <p:cNvGrpSpPr/>
          <p:nvPr/>
        </p:nvGrpSpPr>
        <p:grpSpPr>
          <a:xfrm>
            <a:off x="2609513" y="2888211"/>
            <a:ext cx="3943687" cy="961050"/>
            <a:chOff x="3261629" y="3558483"/>
            <a:chExt cx="1441904" cy="1010576"/>
          </a:xfrm>
        </p:grpSpPr>
        <p:sp>
          <p:nvSpPr>
            <p:cNvPr id="103" name="椭圆 102"/>
            <p:cNvSpPr/>
            <p:nvPr/>
          </p:nvSpPr>
          <p:spPr>
            <a:xfrm>
              <a:off x="3261629" y="3678444"/>
              <a:ext cx="1441904" cy="890615"/>
            </a:xfrm>
            <a:prstGeom prst="ellipse">
              <a:avLst/>
            </a:prstGeom>
            <a:noFill/>
            <a:ln w="57150" cmpd="sng">
              <a:solidFill>
                <a:srgbClr val="0080FF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000" dirty="0" smtClean="0">
                <a:latin typeface="Arial Black"/>
                <a:cs typeface="Arial Black"/>
              </a:endParaRPr>
            </a:p>
          </p:txBody>
        </p:sp>
        <p:sp>
          <p:nvSpPr>
            <p:cNvPr id="104" name="圆角矩形 103"/>
            <p:cNvSpPr/>
            <p:nvPr/>
          </p:nvSpPr>
          <p:spPr>
            <a:xfrm>
              <a:off x="3793452" y="3558483"/>
              <a:ext cx="348271" cy="316229"/>
            </a:xfrm>
            <a:prstGeom prst="roundRect">
              <a:avLst/>
            </a:prstGeom>
            <a:solidFill>
              <a:srgbClr val="0080FF"/>
            </a:solidFill>
            <a:ln>
              <a:solidFill>
                <a:srgbClr val="008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Arial Black"/>
                  <a:cs typeface="Arial Black"/>
                </a:rPr>
                <a:t>AS4</a:t>
              </a:r>
              <a:endParaRPr kumimoji="1" lang="zh-CN" altLang="en-US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108" name="组 107"/>
          <p:cNvGrpSpPr/>
          <p:nvPr/>
        </p:nvGrpSpPr>
        <p:grpSpPr>
          <a:xfrm>
            <a:off x="2609513" y="4766600"/>
            <a:ext cx="3943687" cy="1000740"/>
            <a:chOff x="3246635" y="3516747"/>
            <a:chExt cx="1441904" cy="1052312"/>
          </a:xfrm>
        </p:grpSpPr>
        <p:sp>
          <p:nvSpPr>
            <p:cNvPr id="109" name="椭圆 108"/>
            <p:cNvSpPr/>
            <p:nvPr/>
          </p:nvSpPr>
          <p:spPr>
            <a:xfrm>
              <a:off x="3246635" y="3678444"/>
              <a:ext cx="1441904" cy="890615"/>
            </a:xfrm>
            <a:prstGeom prst="ellipse">
              <a:avLst/>
            </a:prstGeom>
            <a:noFill/>
            <a:ln w="57150" cmpd="sng">
              <a:solidFill>
                <a:srgbClr val="0080FF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000" dirty="0" smtClean="0">
                <a:latin typeface="Arial Black"/>
                <a:cs typeface="Arial Black"/>
              </a:endParaRPr>
            </a:p>
          </p:txBody>
        </p:sp>
        <p:sp>
          <p:nvSpPr>
            <p:cNvPr id="110" name="圆角矩形 109"/>
            <p:cNvSpPr/>
            <p:nvPr/>
          </p:nvSpPr>
          <p:spPr>
            <a:xfrm>
              <a:off x="3776039" y="3516747"/>
              <a:ext cx="383098" cy="316229"/>
            </a:xfrm>
            <a:prstGeom prst="roundRect">
              <a:avLst/>
            </a:prstGeom>
            <a:solidFill>
              <a:srgbClr val="0080FF"/>
            </a:solidFill>
            <a:ln>
              <a:solidFill>
                <a:srgbClr val="008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Arial Black"/>
                  <a:cs typeface="Arial Black"/>
                </a:rPr>
                <a:t>AS7</a:t>
              </a:r>
              <a:endParaRPr kumimoji="1" lang="zh-CN" altLang="en-US" dirty="0" smtClean="0">
                <a:latin typeface="Arial Black"/>
                <a:cs typeface="Arial Black"/>
              </a:endParaRPr>
            </a:p>
          </p:txBody>
        </p:sp>
      </p:grpSp>
      <p:cxnSp>
        <p:nvCxnSpPr>
          <p:cNvPr id="111" name="直线连接符 110"/>
          <p:cNvCxnSpPr>
            <a:stCxn id="35" idx="2"/>
            <a:endCxn id="44" idx="0"/>
          </p:cNvCxnSpPr>
          <p:nvPr/>
        </p:nvCxnSpPr>
        <p:spPr>
          <a:xfrm>
            <a:off x="3187053" y="3964710"/>
            <a:ext cx="0" cy="828353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直线连接符 111"/>
          <p:cNvCxnSpPr>
            <a:stCxn id="41" idx="2"/>
            <a:endCxn id="43" idx="0"/>
          </p:cNvCxnSpPr>
          <p:nvPr/>
        </p:nvCxnSpPr>
        <p:spPr>
          <a:xfrm>
            <a:off x="5975660" y="4004400"/>
            <a:ext cx="0" cy="788663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直线箭头连接符 116"/>
          <p:cNvCxnSpPr/>
          <p:nvPr/>
        </p:nvCxnSpPr>
        <p:spPr>
          <a:xfrm>
            <a:off x="3468431" y="3456823"/>
            <a:ext cx="0" cy="2020318"/>
          </a:xfrm>
          <a:prstGeom prst="straightConnector1">
            <a:avLst/>
          </a:prstGeom>
          <a:ln w="76200" cmpd="sng">
            <a:solidFill>
              <a:srgbClr val="25A24E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9" name="圆角矩形 118"/>
          <p:cNvSpPr/>
          <p:nvPr/>
        </p:nvSpPr>
        <p:spPr>
          <a:xfrm>
            <a:off x="4188892" y="5564447"/>
            <a:ext cx="878011" cy="366351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 smtClean="0">
                <a:latin typeface="微软雅黑"/>
                <a:ea typeface="微软雅黑"/>
                <a:cs typeface="微软雅黑"/>
              </a:rPr>
              <a:t>起源</a:t>
            </a:r>
          </a:p>
        </p:txBody>
      </p:sp>
      <p:sp>
        <p:nvSpPr>
          <p:cNvPr id="35" name="圆角矩形 34"/>
          <p:cNvSpPr/>
          <p:nvPr/>
        </p:nvSpPr>
        <p:spPr>
          <a:xfrm>
            <a:off x="2974027" y="3538659"/>
            <a:ext cx="426051" cy="426051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a</a:t>
            </a:r>
            <a:endParaRPr kumimoji="1" lang="zh-CN" altLang="en-US" sz="1600" dirty="0">
              <a:latin typeface="Arial Black"/>
              <a:cs typeface="Arial Black"/>
            </a:endParaRPr>
          </a:p>
        </p:txBody>
      </p:sp>
      <p:sp>
        <p:nvSpPr>
          <p:cNvPr id="41" name="圆角矩形 40"/>
          <p:cNvSpPr/>
          <p:nvPr/>
        </p:nvSpPr>
        <p:spPr>
          <a:xfrm>
            <a:off x="5762634" y="3578349"/>
            <a:ext cx="426051" cy="426051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b</a:t>
            </a:r>
            <a:endParaRPr kumimoji="1" lang="zh-CN" altLang="en-US" sz="1600" dirty="0">
              <a:latin typeface="Arial Black"/>
              <a:cs typeface="Arial Black"/>
            </a:endParaRPr>
          </a:p>
        </p:txBody>
      </p:sp>
      <p:sp>
        <p:nvSpPr>
          <p:cNvPr id="43" name="圆角矩形 42"/>
          <p:cNvSpPr/>
          <p:nvPr/>
        </p:nvSpPr>
        <p:spPr>
          <a:xfrm>
            <a:off x="5762634" y="4793063"/>
            <a:ext cx="426051" cy="426051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d</a:t>
            </a:r>
            <a:endParaRPr kumimoji="1" lang="zh-CN" altLang="en-US" sz="1600" dirty="0">
              <a:latin typeface="Arial Black"/>
              <a:cs typeface="Arial Black"/>
            </a:endParaRPr>
          </a:p>
        </p:txBody>
      </p:sp>
      <p:sp>
        <p:nvSpPr>
          <p:cNvPr id="44" name="圆角矩形 43"/>
          <p:cNvSpPr/>
          <p:nvPr/>
        </p:nvSpPr>
        <p:spPr>
          <a:xfrm>
            <a:off x="2974027" y="4793063"/>
            <a:ext cx="426051" cy="426051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c</a:t>
            </a:r>
            <a:endParaRPr kumimoji="1" lang="zh-CN" altLang="en-US" sz="1600" dirty="0">
              <a:latin typeface="Arial Black"/>
              <a:cs typeface="Arial Black"/>
            </a:endParaRPr>
          </a:p>
        </p:txBody>
      </p:sp>
      <p:sp>
        <p:nvSpPr>
          <p:cNvPr id="51" name="圆角矩形 50"/>
          <p:cNvSpPr/>
          <p:nvPr/>
        </p:nvSpPr>
        <p:spPr>
          <a:xfrm>
            <a:off x="1887901" y="4230652"/>
            <a:ext cx="1195818" cy="401365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MED=0</a:t>
            </a:r>
          </a:p>
        </p:txBody>
      </p:sp>
      <p:sp>
        <p:nvSpPr>
          <p:cNvPr id="52" name="圆角矩形 51"/>
          <p:cNvSpPr/>
          <p:nvPr/>
        </p:nvSpPr>
        <p:spPr>
          <a:xfrm>
            <a:off x="6081417" y="4243882"/>
            <a:ext cx="1195818" cy="401365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MED=10</a:t>
            </a:r>
          </a:p>
        </p:txBody>
      </p:sp>
    </p:spTree>
    <p:extLst>
      <p:ext uri="{BB962C8B-B14F-4D97-AF65-F5344CB8AC3E}">
        <p14:creationId xmlns:p14="http://schemas.microsoft.com/office/powerpoint/2010/main" val="3063675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 2"/>
          <p:cNvGrpSpPr/>
          <p:nvPr/>
        </p:nvGrpSpPr>
        <p:grpSpPr>
          <a:xfrm>
            <a:off x="2609513" y="2806187"/>
            <a:ext cx="4562836" cy="3852261"/>
            <a:chOff x="2609513" y="2806187"/>
            <a:chExt cx="4562836" cy="3852261"/>
          </a:xfrm>
        </p:grpSpPr>
        <p:grpSp>
          <p:nvGrpSpPr>
            <p:cNvPr id="39" name="组 38"/>
            <p:cNvGrpSpPr/>
            <p:nvPr/>
          </p:nvGrpSpPr>
          <p:grpSpPr>
            <a:xfrm>
              <a:off x="3911271" y="2806187"/>
              <a:ext cx="1403793" cy="961050"/>
              <a:chOff x="3531521" y="3558483"/>
              <a:chExt cx="1441904" cy="1010576"/>
            </a:xfrm>
          </p:grpSpPr>
          <p:sp>
            <p:nvSpPr>
              <p:cNvPr id="76" name="椭圆 75"/>
              <p:cNvSpPr/>
              <p:nvPr/>
            </p:nvSpPr>
            <p:spPr>
              <a:xfrm>
                <a:off x="3531521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3849214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AS2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43" name="组 42"/>
            <p:cNvGrpSpPr/>
            <p:nvPr/>
          </p:nvGrpSpPr>
          <p:grpSpPr>
            <a:xfrm>
              <a:off x="2609513" y="4105371"/>
              <a:ext cx="1403793" cy="961050"/>
              <a:chOff x="3261629" y="3558483"/>
              <a:chExt cx="1441904" cy="1010576"/>
            </a:xfrm>
          </p:grpSpPr>
          <p:sp>
            <p:nvSpPr>
              <p:cNvPr id="70" name="椭圆 69"/>
              <p:cNvSpPr/>
              <p:nvPr/>
            </p:nvSpPr>
            <p:spPr>
              <a:xfrm>
                <a:off x="3261629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71" name="圆角矩形 70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AS4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45" name="组 44"/>
            <p:cNvGrpSpPr/>
            <p:nvPr/>
          </p:nvGrpSpPr>
          <p:grpSpPr>
            <a:xfrm>
              <a:off x="5139777" y="4070509"/>
              <a:ext cx="1403793" cy="990248"/>
              <a:chOff x="3321605" y="3558483"/>
              <a:chExt cx="1441904" cy="1041279"/>
            </a:xfrm>
          </p:grpSpPr>
          <p:sp>
            <p:nvSpPr>
              <p:cNvPr id="68" name="椭圆 67"/>
              <p:cNvSpPr/>
              <p:nvPr/>
            </p:nvSpPr>
            <p:spPr>
              <a:xfrm>
                <a:off x="3321605" y="3709147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9" name="圆角矩形 68"/>
              <p:cNvSpPr/>
              <p:nvPr/>
            </p:nvSpPr>
            <p:spPr>
              <a:xfrm>
                <a:off x="366928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AS5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48" name="组 47"/>
            <p:cNvGrpSpPr/>
            <p:nvPr/>
          </p:nvGrpSpPr>
          <p:grpSpPr>
            <a:xfrm>
              <a:off x="3928491" y="5573633"/>
              <a:ext cx="1403793" cy="961050"/>
              <a:chOff x="3246635" y="3558483"/>
              <a:chExt cx="1441904" cy="1010576"/>
            </a:xfrm>
          </p:grpSpPr>
          <p:sp>
            <p:nvSpPr>
              <p:cNvPr id="64" name="椭圆 63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5" name="圆角矩形 64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AS7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cxnSp>
          <p:nvCxnSpPr>
            <p:cNvPr id="51" name="直线连接符 50"/>
            <p:cNvCxnSpPr>
              <a:stCxn id="70" idx="4"/>
              <a:endCxn id="65" idx="1"/>
            </p:cNvCxnSpPr>
            <p:nvPr/>
          </p:nvCxnSpPr>
          <p:spPr>
            <a:xfrm>
              <a:off x="3311410" y="5066421"/>
              <a:ext cx="955569" cy="657578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线连接符 51"/>
            <p:cNvCxnSpPr>
              <a:stCxn id="68" idx="4"/>
              <a:endCxn id="65" idx="3"/>
            </p:cNvCxnSpPr>
            <p:nvPr/>
          </p:nvCxnSpPr>
          <p:spPr>
            <a:xfrm flipH="1">
              <a:off x="4993798" y="5060757"/>
              <a:ext cx="847876" cy="663242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线连接符 53"/>
            <p:cNvCxnSpPr>
              <a:stCxn id="76" idx="5"/>
              <a:endCxn id="69" idx="0"/>
            </p:cNvCxnSpPr>
            <p:nvPr/>
          </p:nvCxnSpPr>
          <p:spPr>
            <a:xfrm>
              <a:off x="5109483" y="3643201"/>
              <a:ext cx="732192" cy="427308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线连接符 54"/>
            <p:cNvCxnSpPr>
              <a:stCxn id="76" idx="3"/>
              <a:endCxn id="71" idx="0"/>
            </p:cNvCxnSpPr>
            <p:nvPr/>
          </p:nvCxnSpPr>
          <p:spPr>
            <a:xfrm flipH="1">
              <a:off x="3296813" y="3643201"/>
              <a:ext cx="820039" cy="462170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线连接符 60"/>
            <p:cNvCxnSpPr>
              <a:stCxn id="70" idx="6"/>
              <a:endCxn id="68" idx="2"/>
            </p:cNvCxnSpPr>
            <p:nvPr/>
          </p:nvCxnSpPr>
          <p:spPr>
            <a:xfrm flipV="1">
              <a:off x="4013306" y="4637273"/>
              <a:ext cx="1126471" cy="5664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线箭头连接符 80"/>
            <p:cNvCxnSpPr/>
            <p:nvPr/>
          </p:nvCxnSpPr>
          <p:spPr>
            <a:xfrm>
              <a:off x="3479077" y="4760476"/>
              <a:ext cx="940302" cy="1500528"/>
            </a:xfrm>
            <a:prstGeom prst="straightConnector1">
              <a:avLst/>
            </a:prstGeom>
            <a:ln w="76200" cmpd="sng">
              <a:solidFill>
                <a:srgbClr val="25A24E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线箭头连接符 86"/>
            <p:cNvCxnSpPr/>
            <p:nvPr/>
          </p:nvCxnSpPr>
          <p:spPr>
            <a:xfrm flipH="1">
              <a:off x="4832126" y="4760476"/>
              <a:ext cx="863568" cy="1500528"/>
            </a:xfrm>
            <a:prstGeom prst="straightConnector1">
              <a:avLst/>
            </a:prstGeom>
            <a:ln w="76200" cmpd="sng">
              <a:solidFill>
                <a:srgbClr val="25A24E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圆角矩形 49"/>
            <p:cNvSpPr/>
            <p:nvPr/>
          </p:nvSpPr>
          <p:spPr>
            <a:xfrm>
              <a:off x="4188892" y="6292097"/>
              <a:ext cx="878011" cy="366351"/>
            </a:xfrm>
            <a:prstGeom prst="roundRect">
              <a:avLst/>
            </a:prstGeom>
            <a:solidFill>
              <a:srgbClr val="25A24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2400" dirty="0" smtClean="0">
                  <a:latin typeface="微软雅黑"/>
                  <a:ea typeface="微软雅黑"/>
                  <a:cs typeface="微软雅黑"/>
                </a:rPr>
                <a:t>声明</a:t>
              </a:r>
            </a:p>
          </p:txBody>
        </p:sp>
        <p:sp>
          <p:nvSpPr>
            <p:cNvPr id="59" name="圆角矩形 58"/>
            <p:cNvSpPr/>
            <p:nvPr/>
          </p:nvSpPr>
          <p:spPr>
            <a:xfrm>
              <a:off x="2921829" y="5390457"/>
              <a:ext cx="878011" cy="1144226"/>
            </a:xfrm>
            <a:prstGeom prst="roundRect">
              <a:avLst/>
            </a:prstGeom>
            <a:solidFill>
              <a:srgbClr val="25A24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600" dirty="0" smtClean="0">
                  <a:latin typeface="Arial Black"/>
                  <a:ea typeface="微软雅黑"/>
                  <a:cs typeface="Arial Black"/>
                </a:rPr>
                <a:t>AS7</a:t>
              </a:r>
            </a:p>
            <a:p>
              <a:pPr algn="ctr"/>
              <a:r>
                <a:rPr kumimoji="1" lang="en-US" altLang="zh-CN" sz="1600" dirty="0" smtClean="0">
                  <a:latin typeface="Arial Black"/>
                  <a:ea typeface="微软雅黑"/>
                  <a:cs typeface="Arial Black"/>
                </a:rPr>
                <a:t>AS7</a:t>
              </a:r>
            </a:p>
            <a:p>
              <a:pPr algn="ctr"/>
              <a:r>
                <a:rPr kumimoji="1" lang="en-US" altLang="zh-CN" sz="1600" dirty="0" smtClean="0">
                  <a:latin typeface="Arial Black"/>
                  <a:ea typeface="微软雅黑"/>
                  <a:cs typeface="Arial Black"/>
                </a:rPr>
                <a:t>AS7</a:t>
              </a:r>
            </a:p>
          </p:txBody>
        </p:sp>
        <p:sp>
          <p:nvSpPr>
            <p:cNvPr id="63" name="圆角矩形 62"/>
            <p:cNvSpPr/>
            <p:nvPr/>
          </p:nvSpPr>
          <p:spPr>
            <a:xfrm>
              <a:off x="5370762" y="5531382"/>
              <a:ext cx="878011" cy="385231"/>
            </a:xfrm>
            <a:prstGeom prst="roundRect">
              <a:avLst/>
            </a:prstGeom>
            <a:solidFill>
              <a:srgbClr val="25A24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600" dirty="0" smtClean="0">
                  <a:latin typeface="Arial Black"/>
                  <a:ea typeface="微软雅黑"/>
                  <a:cs typeface="Arial Black"/>
                </a:rPr>
                <a:t>AS7</a:t>
              </a:r>
            </a:p>
          </p:txBody>
        </p:sp>
        <p:sp>
          <p:nvSpPr>
            <p:cNvPr id="97" name="圆角矩形 96"/>
            <p:cNvSpPr/>
            <p:nvPr/>
          </p:nvSpPr>
          <p:spPr>
            <a:xfrm>
              <a:off x="6294338" y="4297930"/>
              <a:ext cx="878011" cy="587639"/>
            </a:xfrm>
            <a:prstGeom prst="roundRect">
              <a:avLst/>
            </a:prstGeom>
            <a:solidFill>
              <a:srgbClr val="25A24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600" dirty="0" smtClean="0">
                  <a:latin typeface="Arial Black"/>
                  <a:ea typeface="微软雅黑"/>
                  <a:cs typeface="Arial Black"/>
                </a:rPr>
                <a:t>AS7</a:t>
              </a:r>
            </a:p>
          </p:txBody>
        </p:sp>
      </p:grpSp>
      <p:sp>
        <p:nvSpPr>
          <p:cNvPr id="57" name="圆角矩形 56"/>
          <p:cNvSpPr/>
          <p:nvPr/>
        </p:nvSpPr>
        <p:spPr>
          <a:xfrm>
            <a:off x="2254731" y="3291980"/>
            <a:ext cx="2289039" cy="320954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AS4</a:t>
            </a:r>
            <a:r>
              <a:rPr kumimoji="1" lang="zh-CN" altLang="zh-CN" sz="1600" dirty="0" smtClean="0">
                <a:latin typeface="Arial Black"/>
                <a:ea typeface="微软雅黑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AS7</a:t>
            </a:r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AS7</a:t>
            </a:r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AS7</a:t>
            </a:r>
          </a:p>
        </p:txBody>
      </p:sp>
      <p:sp>
        <p:nvSpPr>
          <p:cNvPr id="58" name="圆角矩形 57"/>
          <p:cNvSpPr/>
          <p:nvPr/>
        </p:nvSpPr>
        <p:spPr>
          <a:xfrm>
            <a:off x="648906" y="3252553"/>
            <a:ext cx="1678644" cy="385231"/>
          </a:xfrm>
          <a:prstGeom prst="round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10.0.0.0/23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策略实现</a:t>
            </a:r>
            <a:r>
              <a:rPr kumimoji="1" lang="en-US" altLang="zh-CN" dirty="0" smtClean="0"/>
              <a:t> 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(5) </a:t>
            </a:r>
            <a:r>
              <a:rPr kumimoji="1" lang="zh-CN" altLang="en-US" dirty="0" smtClean="0"/>
              <a:t>增加前缀长度来竞争</a:t>
            </a:r>
            <a:r>
              <a:rPr kumimoji="1" lang="zh-CN" altLang="en-US" dirty="0"/>
              <a:t>流量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HIT </a:t>
            </a:r>
            <a:r>
              <a:rPr kumimoji="1" lang="en-US" altLang="zh-CN" dirty="0" err="1" smtClean="0"/>
              <a:t>ComNet</a:t>
            </a:r>
            <a:r>
              <a:rPr kumimoji="1" lang="en-US" altLang="zh-CN" dirty="0" smtClean="0"/>
              <a:t>-II</a:t>
            </a:r>
            <a:endParaRPr kumimoji="1"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24</a:t>
            </a:fld>
            <a:endParaRPr kumimoji="1" lang="zh-CN" altLang="en-US" dirty="0"/>
          </a:p>
        </p:txBody>
      </p:sp>
      <p:sp>
        <p:nvSpPr>
          <p:cNvPr id="62" name="内容占位符 2"/>
          <p:cNvSpPr>
            <a:spLocks noGrp="1"/>
          </p:cNvSpPr>
          <p:nvPr>
            <p:ph idx="1"/>
          </p:nvPr>
        </p:nvSpPr>
        <p:spPr>
          <a:xfrm>
            <a:off x="499571" y="1130862"/>
            <a:ext cx="8229600" cy="878967"/>
          </a:xfrm>
        </p:spPr>
        <p:txBody>
          <a:bodyPr/>
          <a:lstStyle/>
          <a:p>
            <a:r>
              <a:rPr kumimoji="1" lang="en-US" altLang="zh-CN" dirty="0" smtClean="0"/>
              <a:t>IP</a:t>
            </a:r>
            <a:r>
              <a:rPr kumimoji="1" lang="zh-CN" altLang="en-US" dirty="0" smtClean="0"/>
              <a:t>路由采用最长前缀匹配</a:t>
            </a:r>
            <a:r>
              <a:rPr kumimoji="1" lang="en-US" altLang="zh-CN" dirty="0" smtClean="0"/>
              <a:t>(Longest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Prefix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Match)</a:t>
            </a:r>
          </a:p>
          <a:p>
            <a:r>
              <a:rPr kumimoji="1" lang="en-US" altLang="zh-CN" dirty="0"/>
              <a:t>AS4</a:t>
            </a:r>
            <a:r>
              <a:rPr kumimoji="1" lang="zh-CN" altLang="en-US" dirty="0"/>
              <a:t>希望</a:t>
            </a:r>
            <a:r>
              <a:rPr kumimoji="1" lang="en-US" altLang="zh-CN" dirty="0"/>
              <a:t>AS2</a:t>
            </a:r>
            <a:r>
              <a:rPr kumimoji="1" lang="zh-CN" altLang="en-US" dirty="0"/>
              <a:t>到</a:t>
            </a:r>
            <a:r>
              <a:rPr kumimoji="1" lang="en-US" altLang="zh-CN" dirty="0"/>
              <a:t>AS7</a:t>
            </a:r>
            <a:r>
              <a:rPr kumimoji="1" lang="zh-CN" altLang="en-US" dirty="0"/>
              <a:t>的流量经过</a:t>
            </a:r>
            <a:r>
              <a:rPr kumimoji="1" lang="zh-CN" altLang="en-US" dirty="0" smtClean="0"/>
              <a:t>自己</a:t>
            </a:r>
            <a:endParaRPr kumimoji="1" lang="en-US" altLang="zh-CN" dirty="0" smtClean="0"/>
          </a:p>
          <a:p>
            <a:r>
              <a:rPr kumimoji="1" lang="zh-CN" altLang="en-US" dirty="0" smtClean="0"/>
              <a:t>通过将一个前缀拆成多个更长前缀获得流量</a:t>
            </a:r>
            <a:endParaRPr kumimoji="1" lang="en-US" altLang="zh-CN" dirty="0" smtClean="0"/>
          </a:p>
        </p:txBody>
      </p:sp>
      <p:cxnSp>
        <p:nvCxnSpPr>
          <p:cNvPr id="83" name="直线箭头连接符 82"/>
          <p:cNvCxnSpPr/>
          <p:nvPr/>
        </p:nvCxnSpPr>
        <p:spPr>
          <a:xfrm>
            <a:off x="4832126" y="3518423"/>
            <a:ext cx="754766" cy="1063518"/>
          </a:xfrm>
          <a:prstGeom prst="straightConnector1">
            <a:avLst/>
          </a:prstGeom>
          <a:ln w="76200" cmpd="sng">
            <a:solidFill>
              <a:srgbClr val="25A24E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圆角矩形 97"/>
          <p:cNvSpPr/>
          <p:nvPr/>
        </p:nvSpPr>
        <p:spPr>
          <a:xfrm>
            <a:off x="1905586" y="4119768"/>
            <a:ext cx="878011" cy="1144226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AS7</a:t>
            </a:r>
          </a:p>
          <a:p>
            <a:pPr algn="ctr"/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AS7</a:t>
            </a:r>
          </a:p>
          <a:p>
            <a:pPr algn="ctr"/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AS7</a:t>
            </a:r>
          </a:p>
        </p:txBody>
      </p:sp>
      <p:sp>
        <p:nvSpPr>
          <p:cNvPr id="82" name="圆角矩形 81"/>
          <p:cNvSpPr/>
          <p:nvPr/>
        </p:nvSpPr>
        <p:spPr>
          <a:xfrm>
            <a:off x="2241891" y="2928281"/>
            <a:ext cx="1820494" cy="324271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AS5</a:t>
            </a:r>
            <a:r>
              <a:rPr kumimoji="1" lang="zh-CN" altLang="zh-CN" sz="1600" dirty="0" smtClean="0">
                <a:latin typeface="Arial Black"/>
                <a:ea typeface="微软雅黑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AS7</a:t>
            </a:r>
          </a:p>
        </p:txBody>
      </p:sp>
      <p:sp>
        <p:nvSpPr>
          <p:cNvPr id="35" name="圆角矩形 34"/>
          <p:cNvSpPr/>
          <p:nvPr/>
        </p:nvSpPr>
        <p:spPr>
          <a:xfrm>
            <a:off x="5016504" y="6287816"/>
            <a:ext cx="1815495" cy="385231"/>
          </a:xfrm>
          <a:prstGeom prst="round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10.0.0.0/23</a:t>
            </a:r>
          </a:p>
        </p:txBody>
      </p:sp>
      <p:sp>
        <p:nvSpPr>
          <p:cNvPr id="36" name="圆角矩形 35"/>
          <p:cNvSpPr/>
          <p:nvPr/>
        </p:nvSpPr>
        <p:spPr>
          <a:xfrm>
            <a:off x="265267" y="4211309"/>
            <a:ext cx="1815495" cy="385231"/>
          </a:xfrm>
          <a:prstGeom prst="round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10.0.0.0/23</a:t>
            </a:r>
          </a:p>
        </p:txBody>
      </p:sp>
      <p:sp>
        <p:nvSpPr>
          <p:cNvPr id="37" name="圆角矩形 36"/>
          <p:cNvSpPr/>
          <p:nvPr/>
        </p:nvSpPr>
        <p:spPr>
          <a:xfrm>
            <a:off x="7015862" y="4393581"/>
            <a:ext cx="1815495" cy="385231"/>
          </a:xfrm>
          <a:prstGeom prst="round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10.0.0.0/23</a:t>
            </a:r>
          </a:p>
        </p:txBody>
      </p:sp>
      <p:sp>
        <p:nvSpPr>
          <p:cNvPr id="38" name="圆角矩形 37"/>
          <p:cNvSpPr/>
          <p:nvPr/>
        </p:nvSpPr>
        <p:spPr>
          <a:xfrm>
            <a:off x="563247" y="2899083"/>
            <a:ext cx="1815495" cy="385231"/>
          </a:xfrm>
          <a:prstGeom prst="round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10.0.0.0/23</a:t>
            </a:r>
          </a:p>
        </p:txBody>
      </p:sp>
      <p:sp>
        <p:nvSpPr>
          <p:cNvPr id="40" name="圆角矩形 39"/>
          <p:cNvSpPr/>
          <p:nvPr/>
        </p:nvSpPr>
        <p:spPr>
          <a:xfrm>
            <a:off x="259262" y="4929978"/>
            <a:ext cx="1815495" cy="385231"/>
          </a:xfrm>
          <a:prstGeom prst="round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10.0.0.0/24</a:t>
            </a:r>
          </a:p>
        </p:txBody>
      </p:sp>
      <p:sp>
        <p:nvSpPr>
          <p:cNvPr id="41" name="圆角矩形 40"/>
          <p:cNvSpPr/>
          <p:nvPr/>
        </p:nvSpPr>
        <p:spPr>
          <a:xfrm>
            <a:off x="259262" y="5216283"/>
            <a:ext cx="1815495" cy="385231"/>
          </a:xfrm>
          <a:prstGeom prst="round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10.0.0.1/24</a:t>
            </a:r>
          </a:p>
        </p:txBody>
      </p:sp>
      <p:sp>
        <p:nvSpPr>
          <p:cNvPr id="44" name="圆角矩形 43"/>
          <p:cNvSpPr/>
          <p:nvPr/>
        </p:nvSpPr>
        <p:spPr>
          <a:xfrm>
            <a:off x="585045" y="3256622"/>
            <a:ext cx="1815495" cy="385231"/>
          </a:xfrm>
          <a:prstGeom prst="round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10.0.0.0/24</a:t>
            </a:r>
          </a:p>
        </p:txBody>
      </p:sp>
      <p:cxnSp>
        <p:nvCxnSpPr>
          <p:cNvPr id="46" name="直线箭头连接符 45"/>
          <p:cNvCxnSpPr/>
          <p:nvPr/>
        </p:nvCxnSpPr>
        <p:spPr>
          <a:xfrm flipH="1">
            <a:off x="3550268" y="3533022"/>
            <a:ext cx="716712" cy="1109915"/>
          </a:xfrm>
          <a:prstGeom prst="straightConnector1">
            <a:avLst/>
          </a:prstGeom>
          <a:ln w="76200" cmpd="sng">
            <a:solidFill>
              <a:srgbClr val="25A24E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圆角矩形 46"/>
          <p:cNvSpPr/>
          <p:nvPr/>
        </p:nvSpPr>
        <p:spPr>
          <a:xfrm>
            <a:off x="2254731" y="3641853"/>
            <a:ext cx="2289039" cy="324271"/>
          </a:xfrm>
          <a:prstGeom prst="roundRec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AS4</a:t>
            </a:r>
            <a:r>
              <a:rPr kumimoji="1" lang="zh-CN" altLang="zh-CN" sz="1600" dirty="0" smtClean="0">
                <a:latin typeface="Arial Black"/>
                <a:ea typeface="微软雅黑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AS7</a:t>
            </a:r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AS7</a:t>
            </a:r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AS7</a:t>
            </a:r>
          </a:p>
        </p:txBody>
      </p:sp>
      <p:sp>
        <p:nvSpPr>
          <p:cNvPr id="49" name="圆角矩形 48"/>
          <p:cNvSpPr/>
          <p:nvPr/>
        </p:nvSpPr>
        <p:spPr>
          <a:xfrm>
            <a:off x="590685" y="3612655"/>
            <a:ext cx="1815495" cy="385231"/>
          </a:xfrm>
          <a:prstGeom prst="round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chemeClr val="tx1"/>
                </a:solidFill>
                <a:latin typeface="Arial Black"/>
                <a:ea typeface="微软雅黑"/>
                <a:cs typeface="Arial Black"/>
              </a:rPr>
              <a:t>10.0.0.1/24</a:t>
            </a:r>
          </a:p>
        </p:txBody>
      </p:sp>
      <p:cxnSp>
        <p:nvCxnSpPr>
          <p:cNvPr id="56" name="直线箭头连接符 55"/>
          <p:cNvCxnSpPr>
            <a:stCxn id="40" idx="0"/>
            <a:endCxn id="36" idx="2"/>
          </p:cNvCxnSpPr>
          <p:nvPr/>
        </p:nvCxnSpPr>
        <p:spPr>
          <a:xfrm flipV="1">
            <a:off x="1167010" y="4596540"/>
            <a:ext cx="6005" cy="333438"/>
          </a:xfrm>
          <a:prstGeom prst="straightConnector1">
            <a:avLst/>
          </a:prstGeom>
          <a:ln w="76200" cmpd="sng">
            <a:solidFill>
              <a:schemeClr val="tx1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1704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8" grpId="0"/>
      <p:bldP spid="58" grpId="1"/>
      <p:bldP spid="98" grpId="0" animBg="1"/>
      <p:bldP spid="82" grpId="0" animBg="1"/>
      <p:bldP spid="82" grpId="1" animBg="1"/>
      <p:bldP spid="35" grpId="0"/>
      <p:bldP spid="36" grpId="0"/>
      <p:bldP spid="36" grpId="1"/>
      <p:bldP spid="37" grpId="0"/>
      <p:bldP spid="38" grpId="0"/>
      <p:bldP spid="40" grpId="0"/>
      <p:bldP spid="41" grpId="0"/>
      <p:bldP spid="44" grpId="0"/>
      <p:bldP spid="47" grpId="0" animBg="1"/>
      <p:bldP spid="47" grpId="1" animBg="1"/>
      <p:bldP spid="4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509832"/>
            <a:ext cx="8229600" cy="1143000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2</a:t>
            </a:r>
            <a:r>
              <a:rPr kumimoji="1" lang="en-US" altLang="zh-CN" dirty="0" smtClean="0"/>
              <a:t>.BGP</a:t>
            </a:r>
            <a:r>
              <a:rPr kumimoji="1" lang="en-US" altLang="en-US" dirty="0" smtClean="0"/>
              <a:t>安全问题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25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57891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BGP</a:t>
            </a:r>
            <a:r>
              <a:rPr kumimoji="1" lang="zh-CN" altLang="en-US" dirty="0" smtClean="0"/>
              <a:t>安全事件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1800" dirty="0" smtClean="0"/>
              <a:t>1</a:t>
            </a:r>
            <a:r>
              <a:rPr kumimoji="1" lang="zh-CN" altLang="zh-CN" sz="1800" dirty="0" smtClean="0"/>
              <a:t>9</a:t>
            </a:r>
            <a:r>
              <a:rPr kumimoji="1" lang="en-US" altLang="zh-CN" sz="1800" dirty="0" smtClean="0"/>
              <a:t>97</a:t>
            </a:r>
            <a:r>
              <a:rPr kumimoji="1" lang="zh-CN" altLang="en-US" sz="1800" dirty="0" smtClean="0"/>
              <a:t>.</a:t>
            </a:r>
            <a:r>
              <a:rPr kumimoji="1" lang="en-US" altLang="zh-CN" sz="1800" dirty="0" smtClean="0"/>
              <a:t>04.25</a:t>
            </a:r>
            <a:r>
              <a:rPr kumimoji="1" lang="zh-CN" altLang="en-US" sz="1800" dirty="0" smtClean="0"/>
              <a:t> </a:t>
            </a:r>
            <a:r>
              <a:rPr kumimoji="1" lang="en-US" altLang="zh-CN" sz="1800" dirty="0" smtClean="0"/>
              <a:t>AS7007</a:t>
            </a:r>
            <a:r>
              <a:rPr kumimoji="1" lang="zh-CN" altLang="en-US" sz="1800" dirty="0" smtClean="0"/>
              <a:t>（</a:t>
            </a:r>
            <a:r>
              <a:rPr kumimoji="1" lang="en-US" altLang="zh-CN" sz="1800" dirty="0" smtClean="0"/>
              <a:t>MAI</a:t>
            </a:r>
            <a:r>
              <a:rPr kumimoji="1" lang="zh-CN" altLang="en-US" sz="1800" dirty="0" smtClean="0"/>
              <a:t>）泄露大量前缀</a:t>
            </a:r>
            <a:endParaRPr kumimoji="1" lang="en-US" altLang="zh-CN" sz="1800" dirty="0" smtClean="0"/>
          </a:p>
          <a:p>
            <a:r>
              <a:rPr kumimoji="1" lang="zh-CN" altLang="zh-CN" sz="1800" dirty="0" smtClean="0"/>
              <a:t>2</a:t>
            </a:r>
            <a:r>
              <a:rPr kumimoji="1" lang="en-US" altLang="zh-CN" sz="1800" dirty="0" smtClean="0"/>
              <a:t>004.12.24</a:t>
            </a:r>
            <a:r>
              <a:rPr kumimoji="1" lang="zh-CN" altLang="en-US" sz="1800" dirty="0" smtClean="0"/>
              <a:t> 土耳其 </a:t>
            </a:r>
            <a:r>
              <a:rPr kumimoji="1" lang="en-US" altLang="zh-CN" sz="1800" dirty="0" err="1" smtClean="0"/>
              <a:t>TTNet</a:t>
            </a:r>
            <a:r>
              <a:rPr kumimoji="1" lang="en-US" altLang="zh-CN" sz="1800" dirty="0" smtClean="0"/>
              <a:t> </a:t>
            </a:r>
            <a:r>
              <a:rPr kumimoji="1" lang="en-US" altLang="zh-CN" sz="1800" dirty="0"/>
              <a:t>(AS9121</a:t>
            </a:r>
            <a:r>
              <a:rPr kumimoji="1" lang="en-US" altLang="zh-CN" sz="1800" dirty="0" smtClean="0"/>
              <a:t>)</a:t>
            </a:r>
            <a:r>
              <a:rPr kumimoji="1" lang="zh-CN" altLang="en-US" sz="1800" dirty="0" smtClean="0"/>
              <a:t>声明整个路由表</a:t>
            </a:r>
            <a:endParaRPr kumimoji="1" lang="en-US" altLang="zh-CN" sz="1800" dirty="0" smtClean="0"/>
          </a:p>
          <a:p>
            <a:r>
              <a:rPr kumimoji="1" lang="zh-CN" altLang="zh-CN" sz="1800" dirty="0" smtClean="0"/>
              <a:t>2</a:t>
            </a:r>
            <a:r>
              <a:rPr kumimoji="1" lang="en-US" altLang="zh-CN" sz="1800" dirty="0" smtClean="0"/>
              <a:t>005.05.07</a:t>
            </a:r>
            <a:r>
              <a:rPr kumimoji="1" lang="zh-CN" altLang="en-US" sz="1800" dirty="0" smtClean="0"/>
              <a:t> </a:t>
            </a:r>
            <a:r>
              <a:rPr kumimoji="1" lang="en-US" altLang="zh-CN" sz="1800" dirty="0" smtClean="0"/>
              <a:t>AS174</a:t>
            </a:r>
            <a:r>
              <a:rPr kumimoji="1" lang="zh-CN" altLang="en-US" sz="1800" dirty="0" smtClean="0"/>
              <a:t>（</a:t>
            </a:r>
            <a:r>
              <a:rPr kumimoji="1" lang="en-US" altLang="zh-CN" sz="1800" dirty="0" smtClean="0"/>
              <a:t>Cogent</a:t>
            </a:r>
            <a:r>
              <a:rPr kumimoji="1" lang="zh-CN" altLang="zh-CN" sz="1800" dirty="0" smtClean="0"/>
              <a:t>）</a:t>
            </a:r>
            <a:r>
              <a:rPr kumimoji="1" lang="zh-CN" altLang="en-US" sz="1800" dirty="0" smtClean="0"/>
              <a:t>劫持</a:t>
            </a:r>
            <a:r>
              <a:rPr kumimoji="1" lang="en-US" altLang="zh-CN" sz="1800" dirty="0" smtClean="0"/>
              <a:t>Google</a:t>
            </a:r>
            <a:r>
              <a:rPr kumimoji="1" lang="zh-CN" altLang="en-US" sz="1800" dirty="0" smtClean="0"/>
              <a:t>（</a:t>
            </a:r>
            <a:r>
              <a:rPr kumimoji="1" lang="en-US" altLang="zh-CN" sz="1800" dirty="0" smtClean="0"/>
              <a:t>64.233.161.0</a:t>
            </a:r>
            <a:r>
              <a:rPr kumimoji="1" lang="zh-CN" altLang="en-US" sz="1800" dirty="0"/>
              <a:t>/</a:t>
            </a:r>
            <a:r>
              <a:rPr kumimoji="1" lang="en-US" altLang="zh-CN" sz="1800" dirty="0" smtClean="0"/>
              <a:t>24</a:t>
            </a:r>
            <a:r>
              <a:rPr kumimoji="1" lang="zh-CN" altLang="en-US" sz="1800" dirty="0" smtClean="0"/>
              <a:t>）</a:t>
            </a:r>
            <a:endParaRPr kumimoji="1" lang="en-US" altLang="zh-CN" sz="1800" dirty="0" smtClean="0"/>
          </a:p>
          <a:p>
            <a:r>
              <a:rPr kumimoji="1" lang="en-US" altLang="zh-CN" sz="1800" dirty="0"/>
              <a:t>2006.01</a:t>
            </a:r>
            <a:r>
              <a:rPr kumimoji="1" lang="zh-CN" altLang="en-US" sz="1800" dirty="0"/>
              <a:t>.</a:t>
            </a:r>
            <a:r>
              <a:rPr kumimoji="1" lang="en-US" altLang="zh-CN" sz="1800" dirty="0"/>
              <a:t>22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Con Edison (AS27506)</a:t>
            </a:r>
            <a:r>
              <a:rPr kumimoji="1" lang="zh-CN" altLang="en-US" sz="1800" dirty="0"/>
              <a:t>劫持</a:t>
            </a:r>
            <a:r>
              <a:rPr kumimoji="1" lang="en-US" altLang="zh-CN" sz="1800" dirty="0" err="1"/>
              <a:t>Panix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NIC</a:t>
            </a:r>
            <a:r>
              <a:rPr kumimoji="1" lang="zh-CN" altLang="en-US" sz="1800" dirty="0"/>
              <a:t>（</a:t>
            </a:r>
            <a:r>
              <a:rPr kumimoji="1" lang="en-US" altLang="zh-CN" sz="1800" dirty="0"/>
              <a:t>AS2033</a:t>
            </a:r>
            <a:r>
              <a:rPr kumimoji="1" lang="zh-CN" altLang="en-US" sz="1800" dirty="0" smtClean="0"/>
              <a:t>）</a:t>
            </a:r>
            <a:endParaRPr kumimoji="1" lang="en-US" altLang="zh-CN" sz="1800" dirty="0" smtClean="0"/>
          </a:p>
          <a:p>
            <a:r>
              <a:rPr kumimoji="1" lang="en-US" altLang="zh-CN" sz="1800" dirty="0" smtClean="0"/>
              <a:t>2008.</a:t>
            </a:r>
            <a:r>
              <a:rPr kumimoji="1" lang="zh-CN" altLang="en-US" sz="1800" dirty="0" smtClean="0"/>
              <a:t>0</a:t>
            </a:r>
            <a:r>
              <a:rPr kumimoji="1" lang="en-US" altLang="zh-CN" sz="1800" dirty="0" smtClean="0"/>
              <a:t>2.24</a:t>
            </a:r>
            <a:r>
              <a:rPr kumimoji="1" lang="zh-CN" altLang="en-US" sz="1800" dirty="0" smtClean="0"/>
              <a:t> 巴基斯坦电信</a:t>
            </a:r>
            <a:r>
              <a:rPr kumimoji="1" lang="zh-CN" altLang="zh-CN" sz="1800" dirty="0"/>
              <a:t>（</a:t>
            </a:r>
            <a:r>
              <a:rPr kumimoji="1" lang="en-US" altLang="zh-CN" sz="1800" dirty="0" smtClean="0"/>
              <a:t>AS17557</a:t>
            </a:r>
            <a:r>
              <a:rPr kumimoji="1" lang="zh-CN" altLang="zh-CN" sz="1800" dirty="0"/>
              <a:t>）</a:t>
            </a:r>
            <a:r>
              <a:rPr kumimoji="1" lang="zh-CN" altLang="en-US" sz="1800" dirty="0" smtClean="0"/>
              <a:t>劫持</a:t>
            </a:r>
            <a:r>
              <a:rPr kumimoji="1" lang="en-US" altLang="zh-CN" sz="1800" dirty="0" smtClean="0"/>
              <a:t>YouTube</a:t>
            </a:r>
            <a:r>
              <a:rPr kumimoji="1" lang="zh-CN" altLang="en-US" sz="1800" dirty="0" smtClean="0"/>
              <a:t>（</a:t>
            </a:r>
            <a:r>
              <a:rPr kumimoji="1" lang="en-US" altLang="zh-CN" sz="1800" dirty="0" smtClean="0"/>
              <a:t>AS36561</a:t>
            </a:r>
            <a:r>
              <a:rPr kumimoji="1" lang="zh-CN" altLang="en-US" sz="1800" dirty="0" smtClean="0"/>
              <a:t>）</a:t>
            </a:r>
            <a:endParaRPr kumimoji="1" lang="en-US" altLang="zh-CN" sz="1800" dirty="0" smtClean="0"/>
          </a:p>
          <a:p>
            <a:r>
              <a:rPr kumimoji="1" lang="zh-CN" altLang="zh-CN" sz="1800" dirty="0" smtClean="0"/>
              <a:t>2</a:t>
            </a:r>
            <a:r>
              <a:rPr kumimoji="1" lang="en-US" altLang="zh-CN" sz="1800" dirty="0" smtClean="0"/>
              <a:t>009.02.16</a:t>
            </a:r>
            <a:r>
              <a:rPr kumimoji="1" lang="zh-CN" altLang="en-US" sz="1800" dirty="0" smtClean="0"/>
              <a:t> 捷克</a:t>
            </a:r>
            <a:r>
              <a:rPr lang="en-US" altLang="zh-CN" sz="1800" dirty="0" err="1" smtClean="0"/>
              <a:t>SuproNet</a:t>
            </a:r>
            <a:r>
              <a:rPr lang="en-US" altLang="zh-CN" sz="1800" dirty="0" smtClean="0"/>
              <a:t> </a:t>
            </a:r>
            <a:r>
              <a:rPr lang="en-US" altLang="zh-CN" sz="1800" dirty="0"/>
              <a:t>(AS 47868) </a:t>
            </a:r>
            <a:r>
              <a:rPr lang="zh-CN" altLang="en-US" sz="1800" dirty="0" smtClean="0"/>
              <a:t>触发了思科路由器</a:t>
            </a:r>
            <a:r>
              <a:rPr lang="en-US" altLang="zh-CN" sz="1800" dirty="0" smtClean="0"/>
              <a:t>ISO</a:t>
            </a:r>
            <a:r>
              <a:rPr lang="zh-CN" altLang="en-US" sz="1800" dirty="0" smtClean="0"/>
              <a:t>的</a:t>
            </a:r>
            <a:r>
              <a:rPr lang="en-US" altLang="zh-CN" sz="1800" dirty="0" smtClean="0"/>
              <a:t>Bug</a:t>
            </a:r>
            <a:endParaRPr kumimoji="1" lang="en-US" altLang="zh-CN" sz="1800" dirty="0" smtClean="0"/>
          </a:p>
          <a:p>
            <a:r>
              <a:rPr kumimoji="1" lang="zh-CN" altLang="zh-CN" sz="1800" dirty="0" smtClean="0"/>
              <a:t>2</a:t>
            </a:r>
            <a:r>
              <a:rPr kumimoji="1" lang="en-US" altLang="zh-CN" sz="1800" dirty="0" smtClean="0"/>
              <a:t>010.04</a:t>
            </a:r>
            <a:r>
              <a:rPr kumimoji="1" lang="zh-CN" altLang="en-US" sz="1800" dirty="0" smtClean="0"/>
              <a:t>.</a:t>
            </a:r>
            <a:r>
              <a:rPr kumimoji="1" lang="en-US" altLang="zh-CN" sz="1800" dirty="0" smtClean="0"/>
              <a:t>08</a:t>
            </a:r>
            <a:r>
              <a:rPr kumimoji="1" lang="zh-CN" altLang="en-US" sz="1800" dirty="0" smtClean="0"/>
              <a:t> 中国电信</a:t>
            </a:r>
            <a:r>
              <a:rPr kumimoji="1" lang="zh-CN" altLang="zh-CN" sz="1800" dirty="0" smtClean="0"/>
              <a:t>（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AS23724 </a:t>
            </a:r>
            <a:r>
              <a:rPr kumimoji="1" lang="zh-CN" altLang="en-US" sz="1800" dirty="0" smtClean="0"/>
              <a:t>）劫持了约</a:t>
            </a:r>
            <a:r>
              <a:rPr kumimoji="1" lang="en-US" altLang="zh-CN" sz="1800" dirty="0" smtClean="0"/>
              <a:t>15%</a:t>
            </a:r>
            <a:r>
              <a:rPr kumimoji="1" lang="zh-CN" altLang="en-US" sz="1800" dirty="0" smtClean="0"/>
              <a:t>的互联网流量</a:t>
            </a:r>
            <a:endParaRPr kumimoji="1" lang="en-US" altLang="zh-CN" sz="1800" dirty="0" smtClean="0"/>
          </a:p>
          <a:p>
            <a:r>
              <a:rPr kumimoji="1" lang="zh-CN" altLang="zh-CN" sz="1800" dirty="0" smtClean="0"/>
              <a:t>2</a:t>
            </a:r>
            <a:r>
              <a:rPr kumimoji="1" lang="en-US" altLang="zh-CN" sz="1800" dirty="0" smtClean="0"/>
              <a:t>012.11.06</a:t>
            </a:r>
            <a:r>
              <a:rPr kumimoji="1" lang="zh-CN" altLang="en-US" sz="1800" dirty="0" smtClean="0"/>
              <a:t> 印度尼西亚</a:t>
            </a:r>
            <a:r>
              <a:rPr kumimoji="1" lang="en-US" altLang="zh-CN" sz="1800" dirty="0" smtClean="0"/>
              <a:t>ISP</a:t>
            </a:r>
            <a:r>
              <a:rPr kumimoji="1" lang="zh-CN" altLang="en-US" sz="1800" dirty="0" smtClean="0"/>
              <a:t> </a:t>
            </a:r>
            <a:r>
              <a:rPr lang="en-US" altLang="zh-CN" sz="1800" dirty="0" err="1" smtClean="0"/>
              <a:t>Moratel</a:t>
            </a:r>
            <a:r>
              <a:rPr kumimoji="1" lang="zh-CN" altLang="en-US" sz="1800" dirty="0" smtClean="0"/>
              <a:t>（</a:t>
            </a:r>
            <a:r>
              <a:rPr kumimoji="1" lang="en-US" altLang="zh-CN" sz="1800" dirty="0" smtClean="0"/>
              <a:t>AS23947</a:t>
            </a:r>
            <a:r>
              <a:rPr kumimoji="1" lang="zh-CN" altLang="en-US" sz="1800" dirty="0" smtClean="0"/>
              <a:t>）劫持</a:t>
            </a:r>
            <a:r>
              <a:rPr kumimoji="1" lang="en-US" altLang="zh-CN" sz="1800" dirty="0" smtClean="0"/>
              <a:t>Google</a:t>
            </a:r>
            <a:r>
              <a:rPr kumimoji="1" lang="zh-CN" altLang="en-US" sz="1800" dirty="0" smtClean="0"/>
              <a:t>（</a:t>
            </a:r>
            <a:r>
              <a:rPr kumimoji="1" lang="en-US" altLang="zh-CN" sz="1800" dirty="0" smtClean="0"/>
              <a:t>AS</a:t>
            </a:r>
            <a:r>
              <a:rPr lang="en-US" altLang="zh-CN" sz="1800" dirty="0" smtClean="0"/>
              <a:t>15169</a:t>
            </a:r>
            <a:r>
              <a:rPr kumimoji="1" lang="zh-CN" altLang="en-US" sz="1800" dirty="0" smtClean="0"/>
              <a:t>）</a:t>
            </a:r>
            <a:endParaRPr kumimoji="1" lang="en-US" altLang="zh-CN" sz="1800" dirty="0" smtClean="0"/>
          </a:p>
          <a:p>
            <a:r>
              <a:rPr kumimoji="1" lang="en-US" altLang="zh-CN" sz="1800" dirty="0" smtClean="0"/>
              <a:t>2013.02~07</a:t>
            </a:r>
            <a:r>
              <a:rPr kumimoji="1" lang="zh-CN" altLang="en-US" sz="1800" dirty="0" smtClean="0"/>
              <a:t> 白俄罗斯、冰岛</a:t>
            </a:r>
            <a:r>
              <a:rPr kumimoji="1" lang="en-US" altLang="zh-CN" sz="1800" dirty="0" smtClean="0"/>
              <a:t>ISP</a:t>
            </a:r>
            <a:r>
              <a:rPr kumimoji="1" lang="zh-CN" altLang="en-US" sz="1800" dirty="0" smtClean="0"/>
              <a:t>劫持美国流量</a:t>
            </a:r>
            <a:endParaRPr kumimoji="1" lang="en-US" altLang="zh-CN" sz="1800" dirty="0" smtClean="0"/>
          </a:p>
          <a:p>
            <a:r>
              <a:rPr kumimoji="1" lang="zh-CN" altLang="zh-CN" sz="1800" dirty="0" smtClean="0"/>
              <a:t>2</a:t>
            </a:r>
            <a:r>
              <a:rPr kumimoji="1" lang="en-US" altLang="zh-CN" sz="1800" dirty="0" smtClean="0"/>
              <a:t>014.02~05</a:t>
            </a:r>
            <a:r>
              <a:rPr kumimoji="1" lang="zh-CN" altLang="en-US" sz="1800" dirty="0" smtClean="0"/>
              <a:t> 黑客通过劫持</a:t>
            </a:r>
            <a:r>
              <a:rPr kumimoji="1" lang="en-US" altLang="zh-CN" sz="1800" dirty="0" smtClean="0"/>
              <a:t>19</a:t>
            </a:r>
            <a:r>
              <a:rPr kumimoji="1" lang="zh-CN" altLang="en-US" sz="1800" dirty="0"/>
              <a:t>个</a:t>
            </a:r>
            <a:r>
              <a:rPr kumimoji="1" lang="en-US" altLang="zh-CN" sz="1800" dirty="0" smtClean="0"/>
              <a:t>ISP</a:t>
            </a:r>
            <a:r>
              <a:rPr kumimoji="1" lang="zh-CN" altLang="en-US" sz="1800" dirty="0" smtClean="0"/>
              <a:t>的电子货币矿工，获得</a:t>
            </a:r>
            <a:r>
              <a:rPr kumimoji="1" lang="en-US" altLang="zh-CN" sz="1800" dirty="0" smtClean="0"/>
              <a:t>$8,3000</a:t>
            </a:r>
            <a:r>
              <a:rPr kumimoji="1" lang="zh-CN" altLang="en-US" sz="1800" dirty="0" smtClean="0"/>
              <a:t>赃款</a:t>
            </a:r>
            <a:endParaRPr kumimoji="1" lang="en-US" altLang="zh-CN" sz="1800" dirty="0" smtClean="0"/>
          </a:p>
          <a:p>
            <a:endParaRPr kumimoji="1" lang="zh-CN" altLang="en-US" sz="18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05499" y="6252852"/>
            <a:ext cx="2895600" cy="365125"/>
          </a:xfrm>
        </p:spPr>
        <p:txBody>
          <a:bodyPr/>
          <a:lstStyle/>
          <a:p>
            <a:pPr algn="l"/>
            <a:r>
              <a:rPr kumimoji="1" lang="en-US" altLang="zh-CN" dirty="0" smtClean="0"/>
              <a:t>HIT </a:t>
            </a:r>
            <a:r>
              <a:rPr kumimoji="1" lang="en-US" altLang="zh-CN" dirty="0" err="1" smtClean="0"/>
              <a:t>ComNet</a:t>
            </a:r>
            <a:r>
              <a:rPr kumimoji="1" lang="en-US" altLang="zh-CN" dirty="0" smtClean="0"/>
              <a:t>-II</a:t>
            </a:r>
            <a:endParaRPr kumimoji="1"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26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07401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BGP</a:t>
            </a:r>
            <a:r>
              <a:rPr kumimoji="1" lang="zh-CN" altLang="en-US" dirty="0" smtClean="0"/>
              <a:t>安全威胁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en-US" altLang="zh-CN" sz="1200" dirty="0" smtClean="0"/>
              <a:t>[</a:t>
            </a:r>
            <a:r>
              <a:rPr lang="en-US" altLang="zh-CN" sz="1200" dirty="0"/>
              <a:t>A Survey of BGP Security Issues and </a:t>
            </a:r>
            <a:r>
              <a:rPr lang="en-US" altLang="zh-CN" sz="1200" dirty="0" smtClean="0"/>
              <a:t>Solutions PIEEE 10</a:t>
            </a:r>
            <a:r>
              <a:rPr kumimoji="1" lang="en-US" altLang="zh-CN" sz="1200" dirty="0" smtClean="0"/>
              <a:t>]</a:t>
            </a:r>
            <a:endParaRPr kumimoji="1" lang="zh-CN" altLang="en-US" sz="1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000" dirty="0" smtClean="0"/>
              <a:t>(BGP)</a:t>
            </a:r>
            <a:r>
              <a:rPr kumimoji="1" lang="zh-CN" altLang="en-US" sz="2000" dirty="0" smtClean="0"/>
              <a:t>路由安全问题</a:t>
            </a:r>
            <a:r>
              <a:rPr kumimoji="1" lang="zh-CN" altLang="zh-CN" sz="2000" dirty="0" smtClean="0"/>
              <a:t>，</a:t>
            </a:r>
            <a:r>
              <a:rPr kumimoji="1" lang="zh-CN" altLang="en-US" sz="2000" dirty="0" smtClean="0"/>
              <a:t>即路由器间的</a:t>
            </a:r>
            <a:r>
              <a:rPr kumimoji="1" lang="en-US" altLang="zh-CN" sz="2000" dirty="0" smtClean="0">
                <a:solidFill>
                  <a:srgbClr val="3366FF"/>
                </a:solidFill>
              </a:rPr>
              <a:t>Byzantine</a:t>
            </a:r>
            <a:r>
              <a:rPr kumimoji="1" lang="zh-CN" altLang="en-US" sz="2000" dirty="0" smtClean="0">
                <a:solidFill>
                  <a:srgbClr val="3366FF"/>
                </a:solidFill>
              </a:rPr>
              <a:t>（拜占庭）故障</a:t>
            </a:r>
            <a:r>
              <a:rPr kumimoji="1" lang="zh-CN" altLang="en-US" sz="2000" dirty="0" smtClean="0"/>
              <a:t>问题</a:t>
            </a:r>
            <a:endParaRPr kumimoji="1" lang="en-US" altLang="zh-CN" sz="2000" dirty="0" smtClean="0"/>
          </a:p>
          <a:p>
            <a:pPr lvl="1"/>
            <a:r>
              <a:rPr kumimoji="1" lang="zh-CN" altLang="en-US" sz="1600" dirty="0" smtClean="0"/>
              <a:t>当某些路由器发生故障或恶意行为时，所有无故障路由器必须在有限时间内</a:t>
            </a:r>
            <a:r>
              <a:rPr kumimoji="1" lang="en-US" altLang="zh-CN" sz="1600" dirty="0" smtClean="0"/>
              <a:t>(</a:t>
            </a:r>
            <a:r>
              <a:rPr kumimoji="1" lang="en-US" altLang="zh-CN" sz="1600" dirty="0" smtClean="0">
                <a:solidFill>
                  <a:srgbClr val="3366FF"/>
                </a:solidFill>
              </a:rPr>
              <a:t>termination</a:t>
            </a:r>
            <a:r>
              <a:rPr kumimoji="1" lang="en-US" altLang="zh-CN" sz="1600" dirty="0" smtClean="0"/>
              <a:t>)</a:t>
            </a:r>
            <a:r>
              <a:rPr kumimoji="1" lang="zh-CN" altLang="en-US" sz="1600" dirty="0" smtClean="0"/>
              <a:t>对特定消息达成一致</a:t>
            </a:r>
            <a:r>
              <a:rPr kumimoji="1" lang="en-US" altLang="zh-CN" sz="1600" dirty="0" smtClean="0"/>
              <a:t>(</a:t>
            </a:r>
            <a:r>
              <a:rPr kumimoji="1" lang="en-US" altLang="zh-CN" sz="1600" dirty="0" smtClean="0">
                <a:solidFill>
                  <a:srgbClr val="3366FF"/>
                </a:solidFill>
              </a:rPr>
              <a:t>agreement</a:t>
            </a:r>
            <a:r>
              <a:rPr kumimoji="1" lang="en-US" altLang="zh-CN" sz="1600" dirty="0" smtClean="0"/>
              <a:t>)</a:t>
            </a:r>
            <a:r>
              <a:rPr kumimoji="1" lang="zh-CN" altLang="en-US" sz="1600" dirty="0" smtClean="0"/>
              <a:t>，该消息必须是由消息源所发送的</a:t>
            </a:r>
            <a:r>
              <a:rPr kumimoji="1" lang="en-US" altLang="zh-CN" sz="1600" dirty="0" smtClean="0"/>
              <a:t>(</a:t>
            </a:r>
            <a:r>
              <a:rPr kumimoji="1" lang="en-US" altLang="zh-CN" sz="1600" dirty="0" smtClean="0">
                <a:solidFill>
                  <a:srgbClr val="3366FF"/>
                </a:solidFill>
              </a:rPr>
              <a:t>validity</a:t>
            </a:r>
            <a:r>
              <a:rPr kumimoji="1" lang="en-US" altLang="zh-CN" sz="1600" dirty="0" smtClean="0"/>
              <a:t>)</a:t>
            </a:r>
            <a:endParaRPr kumimoji="1" lang="en-US" altLang="zh-CN" sz="1600" dirty="0"/>
          </a:p>
          <a:p>
            <a:r>
              <a:rPr kumimoji="1" lang="zh-CN" altLang="en-US" sz="2000" dirty="0" smtClean="0">
                <a:solidFill>
                  <a:srgbClr val="3366FF"/>
                </a:solidFill>
              </a:rPr>
              <a:t>前缀劫持</a:t>
            </a:r>
            <a:r>
              <a:rPr kumimoji="1" lang="en-US" altLang="zh-CN" sz="2000" dirty="0" smtClean="0">
                <a:solidFill>
                  <a:srgbClr val="3366FF"/>
                </a:solidFill>
              </a:rPr>
              <a:t>(Prefix</a:t>
            </a:r>
            <a:r>
              <a:rPr kumimoji="1" lang="zh-CN" altLang="en-US" sz="2000" dirty="0" smtClean="0">
                <a:solidFill>
                  <a:srgbClr val="3366FF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3366FF"/>
                </a:solidFill>
              </a:rPr>
              <a:t>hijacking)</a:t>
            </a:r>
            <a:r>
              <a:rPr kumimoji="1" lang="zh-CN" altLang="en-US" sz="2000" dirty="0" smtClean="0"/>
              <a:t>：一个</a:t>
            </a:r>
            <a:r>
              <a:rPr kumimoji="1" lang="en-US" altLang="zh-CN" sz="2000" dirty="0" smtClean="0"/>
              <a:t>AS</a:t>
            </a:r>
            <a:r>
              <a:rPr kumimoji="1" lang="zh-CN" altLang="en-US" sz="2000" dirty="0" smtClean="0"/>
              <a:t>声明一个属于其他</a:t>
            </a:r>
            <a:r>
              <a:rPr kumimoji="1" lang="en-US" altLang="zh-CN" sz="2000" dirty="0" smtClean="0"/>
              <a:t>AS</a:t>
            </a:r>
            <a:r>
              <a:rPr kumimoji="1" lang="zh-CN" altLang="en-US" sz="2000" dirty="0" smtClean="0"/>
              <a:t>的前缀</a:t>
            </a:r>
            <a:endParaRPr kumimoji="1" lang="en-US" altLang="zh-CN" sz="2000" dirty="0" smtClean="0"/>
          </a:p>
          <a:p>
            <a:pPr lvl="1"/>
            <a:r>
              <a:rPr kumimoji="1" lang="zh-CN" altLang="en-US" sz="1600" dirty="0" smtClean="0"/>
              <a:t>蓄意的或配置错误</a:t>
            </a:r>
            <a:endParaRPr kumimoji="1" lang="en-US" altLang="zh-CN" sz="1600" dirty="0" smtClean="0"/>
          </a:p>
          <a:p>
            <a:r>
              <a:rPr kumimoji="1" lang="zh-CN" altLang="en-US" sz="2000" dirty="0" smtClean="0"/>
              <a:t>信道攻击：攻击邻居</a:t>
            </a:r>
            <a:r>
              <a:rPr kumimoji="1" lang="en-US" altLang="zh-CN" sz="2000" dirty="0" smtClean="0"/>
              <a:t>BGP</a:t>
            </a:r>
            <a:r>
              <a:rPr kumimoji="1" lang="zh-CN" altLang="en-US" sz="2000" dirty="0" smtClean="0"/>
              <a:t>路由器间</a:t>
            </a:r>
            <a:r>
              <a:rPr kumimoji="1" lang="en-US" altLang="zh-CN" sz="2000" dirty="0" smtClean="0"/>
              <a:t>TCP</a:t>
            </a:r>
            <a:r>
              <a:rPr kumimoji="1" lang="zh-CN" altLang="en-US" sz="2000" dirty="0" smtClean="0"/>
              <a:t>通信</a:t>
            </a:r>
            <a:endParaRPr kumimoji="1" lang="en-US" altLang="zh-CN" sz="2000" dirty="0" smtClean="0"/>
          </a:p>
          <a:p>
            <a:pPr lvl="1"/>
            <a:r>
              <a:rPr kumimoji="1" lang="zh-CN" altLang="en-US" sz="1600" dirty="0" smtClean="0"/>
              <a:t>窃听、篡改、中间人攻击</a:t>
            </a:r>
            <a:endParaRPr kumimoji="1" lang="en-US" altLang="zh-CN" sz="1600" dirty="0" smtClean="0"/>
          </a:p>
          <a:p>
            <a:pPr lvl="1"/>
            <a:r>
              <a:rPr kumimoji="1" lang="zh-CN" altLang="en-US" sz="1600" dirty="0" smtClean="0"/>
              <a:t>拒绝服务：打断</a:t>
            </a:r>
            <a:r>
              <a:rPr kumimoji="1" lang="en-US" altLang="zh-CN" sz="1600" dirty="0" smtClean="0"/>
              <a:t>TCP</a:t>
            </a:r>
            <a:r>
              <a:rPr kumimoji="1" lang="zh-CN" altLang="en-US" sz="1600" dirty="0" smtClean="0"/>
              <a:t>链接（引起路由震荡），剪断通信光纤</a:t>
            </a:r>
            <a:endParaRPr kumimoji="1" lang="en-US" altLang="zh-CN" sz="1600" dirty="0" smtClean="0"/>
          </a:p>
          <a:p>
            <a:r>
              <a:rPr kumimoji="1" lang="zh-CN" altLang="en-US" sz="2000" dirty="0" smtClean="0"/>
              <a:t>利用路由策略攻击：</a:t>
            </a:r>
            <a:endParaRPr kumimoji="1" lang="en-US" altLang="zh-CN" sz="1800" dirty="0" smtClean="0"/>
          </a:p>
          <a:p>
            <a:pPr lvl="1"/>
            <a:r>
              <a:rPr kumimoji="1" lang="zh-CN" altLang="en-US" sz="1600" dirty="0" smtClean="0"/>
              <a:t>截断路径：令路径更短，从而占优</a:t>
            </a:r>
            <a:endParaRPr kumimoji="1" lang="en-US" altLang="zh-CN" sz="1600" dirty="0" smtClean="0"/>
          </a:p>
          <a:p>
            <a:pPr lvl="1"/>
            <a:r>
              <a:rPr kumimoji="1" lang="zh-CN" altLang="en-US" sz="1600" dirty="0" smtClean="0"/>
              <a:t>延长路径：令伪造路径看起来像真实路径</a:t>
            </a:r>
            <a:endParaRPr kumimoji="1" lang="en-US" altLang="zh-CN" sz="1600" dirty="0" smtClean="0"/>
          </a:p>
          <a:p>
            <a:pPr lvl="1"/>
            <a:r>
              <a:rPr kumimoji="1" lang="zh-CN" altLang="en-US" sz="1600" dirty="0" smtClean="0"/>
              <a:t>删除特定</a:t>
            </a:r>
            <a:r>
              <a:rPr kumimoji="1" lang="en-US" altLang="zh-CN" sz="1600" dirty="0" smtClean="0"/>
              <a:t>AS</a:t>
            </a:r>
            <a:r>
              <a:rPr kumimoji="1" lang="zh-CN" altLang="en-US" sz="1600" dirty="0" smtClean="0"/>
              <a:t>：隐藏该</a:t>
            </a:r>
            <a:r>
              <a:rPr kumimoji="1" lang="en-US" altLang="zh-CN" sz="1600" dirty="0" smtClean="0"/>
              <a:t>AS</a:t>
            </a:r>
            <a:r>
              <a:rPr kumimoji="1" lang="zh-CN" altLang="en-US" sz="1600" dirty="0" smtClean="0"/>
              <a:t>，使得与该</a:t>
            </a:r>
            <a:r>
              <a:rPr kumimoji="1" lang="en-US" altLang="zh-CN" sz="1600" dirty="0" smtClean="0"/>
              <a:t>AS</a:t>
            </a:r>
            <a:r>
              <a:rPr kumimoji="1" lang="zh-CN" altLang="en-US" sz="1600" dirty="0" smtClean="0"/>
              <a:t>相关策略失效</a:t>
            </a:r>
            <a:endParaRPr kumimoji="1" lang="en-US" altLang="zh-CN" sz="1600" dirty="0" smtClean="0"/>
          </a:p>
          <a:p>
            <a:pPr lvl="1"/>
            <a:r>
              <a:rPr kumimoji="1" lang="zh-CN" altLang="en-US" sz="1600" dirty="0" smtClean="0"/>
              <a:t>添加特定</a:t>
            </a:r>
            <a:r>
              <a:rPr kumimoji="1" lang="en-US" altLang="zh-CN" sz="1600" dirty="0" smtClean="0"/>
              <a:t>AS</a:t>
            </a:r>
            <a:r>
              <a:rPr kumimoji="1" lang="zh-CN" altLang="en-US" sz="1600" dirty="0" smtClean="0"/>
              <a:t>：使得该</a:t>
            </a:r>
            <a:r>
              <a:rPr kumimoji="1" lang="en-US" altLang="zh-CN" sz="1600" dirty="0" smtClean="0"/>
              <a:t>AS</a:t>
            </a:r>
            <a:r>
              <a:rPr kumimoji="1" lang="zh-CN" altLang="en-US" sz="1600" dirty="0" smtClean="0"/>
              <a:t>为了避免环路，而自动删除该路由</a:t>
            </a:r>
            <a:endParaRPr kumimoji="1" lang="en-US" altLang="zh-CN" sz="1600" dirty="0" smtClean="0"/>
          </a:p>
          <a:p>
            <a:pPr lvl="1"/>
            <a:r>
              <a:rPr kumimoji="1" lang="zh-CN" altLang="en-US" sz="1600" dirty="0" smtClean="0"/>
              <a:t>篡改</a:t>
            </a:r>
            <a:r>
              <a:rPr kumimoji="1" lang="en-US" altLang="zh-CN" sz="1600" dirty="0" smtClean="0"/>
              <a:t>MED</a:t>
            </a:r>
            <a:r>
              <a:rPr kumimoji="1" lang="zh-CN" altLang="en-US" sz="1600" dirty="0" smtClean="0"/>
              <a:t>或</a:t>
            </a:r>
            <a:r>
              <a:rPr kumimoji="1" lang="en-US" altLang="zh-CN" sz="1600" dirty="0" smtClean="0"/>
              <a:t>ORIGIN</a:t>
            </a:r>
            <a:r>
              <a:rPr kumimoji="1" lang="zh-CN" altLang="en-US" sz="1600" dirty="0" smtClean="0"/>
              <a:t>：影响邻居路由决策</a:t>
            </a:r>
            <a:endParaRPr kumimoji="1" lang="en-US" altLang="zh-CN" sz="1600" dirty="0" smtClean="0"/>
          </a:p>
          <a:p>
            <a:pPr lvl="1"/>
            <a:endParaRPr kumimoji="1" lang="en-US" altLang="zh-CN" sz="1600" dirty="0" smtClean="0"/>
          </a:p>
          <a:p>
            <a:pPr marL="457200" lvl="1" indent="0">
              <a:buNone/>
            </a:pPr>
            <a:endParaRPr kumimoji="1" lang="en-US" altLang="zh-CN" sz="1600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27</a:t>
            </a:fld>
            <a:endParaRPr kumimoji="1" lang="zh-CN" altLang="en-US" dirty="0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05499" y="6252852"/>
            <a:ext cx="2895600" cy="365125"/>
          </a:xfrm>
        </p:spPr>
        <p:txBody>
          <a:bodyPr/>
          <a:lstStyle/>
          <a:p>
            <a:pPr algn="l"/>
            <a:r>
              <a:rPr kumimoji="1" lang="en-US" altLang="zh-CN" dirty="0" smtClean="0"/>
              <a:t>HIT </a:t>
            </a:r>
            <a:r>
              <a:rPr kumimoji="1" lang="en-US" altLang="zh-CN" dirty="0" err="1" smtClean="0"/>
              <a:t>ComNet</a:t>
            </a:r>
            <a:r>
              <a:rPr kumimoji="1" lang="en-US" altLang="zh-CN" dirty="0" smtClean="0"/>
              <a:t>-II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1796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前缀劫持成功的三种效果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黑洞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Blackhole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：流量被劫持到攻击者网络后被丢弃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绝大多数由配置错误引发的劫持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例如，巴基斯坦电信劫持</a:t>
            </a:r>
            <a:r>
              <a:rPr kumimoji="1" lang="en-US" altLang="zh-CN" dirty="0" err="1" smtClean="0"/>
              <a:t>Youtube</a:t>
            </a:r>
            <a:endParaRPr kumimoji="1" lang="en-US" altLang="zh-CN" dirty="0" smtClean="0"/>
          </a:p>
          <a:p>
            <a:r>
              <a:rPr kumimoji="1" lang="zh-CN" altLang="en-US" dirty="0" smtClean="0"/>
              <a:t>仿冒</a:t>
            </a:r>
            <a:r>
              <a:rPr kumimoji="1" lang="en-US" altLang="zh-CN" dirty="0" smtClean="0"/>
              <a:t>(Phishing)</a:t>
            </a:r>
            <a:r>
              <a:rPr kumimoji="1" lang="zh-CN" altLang="en-US" dirty="0" smtClean="0"/>
              <a:t>：攻击者假冒受害网络中的网站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攻击者源地址欺骗</a:t>
            </a:r>
            <a:r>
              <a:rPr kumimoji="1" lang="en-US" altLang="zh-CN" dirty="0"/>
              <a:t>(</a:t>
            </a:r>
            <a:r>
              <a:rPr kumimoji="1" lang="en-US" altLang="zh-CN" dirty="0" smtClean="0"/>
              <a:t>spoofing)</a:t>
            </a:r>
          </a:p>
          <a:p>
            <a:pPr lvl="1"/>
            <a:r>
              <a:rPr kumimoji="1" lang="zh-CN" altLang="en-US" dirty="0" smtClean="0"/>
              <a:t>例如，</a:t>
            </a:r>
            <a:r>
              <a:rPr kumimoji="1" lang="en-US" altLang="zh-CN" dirty="0" smtClean="0"/>
              <a:t>2014</a:t>
            </a:r>
            <a:r>
              <a:rPr kumimoji="1" lang="zh-CN" altLang="en-US" dirty="0" smtClean="0"/>
              <a:t> 黑客通过劫持电子货币矿工</a:t>
            </a:r>
            <a:endParaRPr kumimoji="1" lang="en-US" altLang="zh-CN" dirty="0" smtClean="0"/>
          </a:p>
          <a:p>
            <a:r>
              <a:rPr kumimoji="1" lang="zh-CN" altLang="en-US" dirty="0" smtClean="0"/>
              <a:t>窃听</a:t>
            </a:r>
            <a:r>
              <a:rPr kumimoji="1" lang="en-US" altLang="zh-CN" dirty="0" smtClean="0"/>
              <a:t>(</a:t>
            </a:r>
            <a:r>
              <a:rPr lang="en-US" altLang="zh-CN" dirty="0" smtClean="0"/>
              <a:t>Interception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：攻击者将劫持的流量又返还给受害网络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例如，</a:t>
            </a:r>
            <a:r>
              <a:rPr kumimoji="1" lang="en-US" altLang="zh-CN" dirty="0" smtClean="0"/>
              <a:t>2010</a:t>
            </a:r>
            <a:r>
              <a:rPr kumimoji="1" lang="zh-CN" altLang="en-US" dirty="0" smtClean="0"/>
              <a:t>中国电信事故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28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04664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BGP</a:t>
            </a:r>
            <a:r>
              <a:rPr kumimoji="1" lang="zh-CN" altLang="en-US" dirty="0" smtClean="0"/>
              <a:t>前缀劫持示例</a:t>
            </a:r>
            <a:r>
              <a:rPr kumimoji="1" lang="zh-CN" altLang="zh-CN" dirty="0" smtClean="0"/>
              <a:t>：</a:t>
            </a:r>
            <a:r>
              <a:rPr kumimoji="1" lang="zh-CN" altLang="en-US" dirty="0" smtClean="0"/>
              <a:t>伪造前缀声明</a:t>
            </a:r>
            <a:endParaRPr kumimoji="1" lang="zh-CN" altLang="en-US" sz="2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04112" y="1181358"/>
            <a:ext cx="8810899" cy="1275855"/>
          </a:xfrm>
        </p:spPr>
        <p:txBody>
          <a:bodyPr/>
          <a:lstStyle/>
          <a:p>
            <a:r>
              <a:rPr kumimoji="1" lang="en-US" altLang="zh-CN" sz="1800" dirty="0" smtClean="0"/>
              <a:t>AS6</a:t>
            </a:r>
            <a:r>
              <a:rPr kumimoji="1" lang="zh-CN" altLang="en-US" sz="1800" dirty="0" smtClean="0"/>
              <a:t>拥有前缀</a:t>
            </a:r>
            <a:r>
              <a:rPr kumimoji="1" lang="en-US" altLang="zh-CN" sz="1800" dirty="0" smtClean="0"/>
              <a:t>10.0.0.0/16</a:t>
            </a:r>
            <a:r>
              <a:rPr kumimoji="1" lang="zh-CN" altLang="en-US" sz="1800" dirty="0" smtClean="0"/>
              <a:t>，</a:t>
            </a:r>
            <a:r>
              <a:rPr kumimoji="1" lang="en-US" altLang="zh-CN" sz="1800" dirty="0" smtClean="0"/>
              <a:t>AS7</a:t>
            </a:r>
            <a:r>
              <a:rPr kumimoji="1" lang="zh-CN" altLang="en-US" sz="1800" dirty="0" smtClean="0"/>
              <a:t>通过声明</a:t>
            </a:r>
            <a:r>
              <a:rPr kumimoji="1" lang="en-US" altLang="zh-CN" sz="1800" dirty="0"/>
              <a:t>10.0.0.0</a:t>
            </a:r>
            <a:r>
              <a:rPr kumimoji="1" lang="zh-CN" altLang="en-US" sz="1800" dirty="0"/>
              <a:t>/</a:t>
            </a:r>
            <a:r>
              <a:rPr kumimoji="1" lang="en-US" altLang="zh-CN" sz="1800" dirty="0"/>
              <a:t>16</a:t>
            </a:r>
            <a:r>
              <a:rPr kumimoji="1" lang="zh-CN" altLang="en-US" sz="1800" dirty="0" smtClean="0"/>
              <a:t>劫持相同前缀</a:t>
            </a:r>
            <a:endParaRPr kumimoji="1" lang="en-US" altLang="zh-CN" sz="1800" dirty="0" smtClean="0"/>
          </a:p>
          <a:p>
            <a:r>
              <a:rPr kumimoji="1" lang="zh-CN" altLang="en-US" sz="1800" dirty="0"/>
              <a:t>根据路由策略</a:t>
            </a:r>
            <a:r>
              <a:rPr kumimoji="1" lang="en-US" altLang="zh-CN" sz="1800" dirty="0"/>
              <a:t>(</a:t>
            </a:r>
            <a:r>
              <a:rPr kumimoji="1" lang="zh-CN" altLang="en-US" sz="1800" dirty="0"/>
              <a:t>无谷</a:t>
            </a:r>
            <a:r>
              <a:rPr kumimoji="1" lang="en-US" altLang="zh-CN" sz="1800" dirty="0"/>
              <a:t>+</a:t>
            </a:r>
            <a:r>
              <a:rPr kumimoji="1" lang="zh-CN" altLang="en-US" sz="1800" dirty="0"/>
              <a:t>客户优先</a:t>
            </a:r>
            <a:r>
              <a:rPr kumimoji="1" lang="en-US" altLang="zh-CN" sz="1800" dirty="0"/>
              <a:t>+</a:t>
            </a:r>
            <a:r>
              <a:rPr kumimoji="1" lang="zh-CN" altLang="en-US" sz="1800" dirty="0"/>
              <a:t>短路径</a:t>
            </a:r>
            <a:r>
              <a:rPr kumimoji="1" lang="en-US" altLang="zh-CN" sz="1800" dirty="0" smtClean="0"/>
              <a:t>)</a:t>
            </a:r>
            <a:r>
              <a:rPr kumimoji="1" lang="zh-CN" altLang="en-US" sz="1800" dirty="0" smtClean="0"/>
              <a:t>，</a:t>
            </a:r>
            <a:r>
              <a:rPr kumimoji="1" lang="en-US" altLang="zh-CN" sz="1800" dirty="0" smtClean="0"/>
              <a:t>AS7</a:t>
            </a:r>
            <a:r>
              <a:rPr kumimoji="1" lang="zh-CN" altLang="en-US" sz="1800" dirty="0" smtClean="0"/>
              <a:t>、</a:t>
            </a:r>
            <a:r>
              <a:rPr kumimoji="1" lang="en-US" altLang="zh-CN" sz="1800" dirty="0" smtClean="0"/>
              <a:t>2</a:t>
            </a:r>
            <a:r>
              <a:rPr kumimoji="1" lang="zh-CN" altLang="en-US" sz="1800" dirty="0" smtClean="0"/>
              <a:t>、</a:t>
            </a:r>
            <a:r>
              <a:rPr kumimoji="1" lang="en-US" altLang="zh-CN" sz="1800" dirty="0" smtClean="0"/>
              <a:t>4</a:t>
            </a:r>
            <a:r>
              <a:rPr kumimoji="1" lang="zh-CN" altLang="en-US" sz="1800" dirty="0" smtClean="0"/>
              <a:t>、</a:t>
            </a:r>
            <a:r>
              <a:rPr kumimoji="1" lang="en-US" altLang="zh-CN" sz="1800" dirty="0" smtClean="0"/>
              <a:t>5</a:t>
            </a:r>
            <a:r>
              <a:rPr kumimoji="1" lang="zh-CN" altLang="en-US" sz="1800" dirty="0" smtClean="0"/>
              <a:t>改变路由，</a:t>
            </a:r>
            <a:r>
              <a:rPr kumimoji="1" lang="en-US" altLang="zh-CN" sz="1800" dirty="0" smtClean="0"/>
              <a:t>AS3</a:t>
            </a:r>
            <a:r>
              <a:rPr kumimoji="1" lang="zh-CN" altLang="en-US" sz="1800" dirty="0" smtClean="0"/>
              <a:t>、</a:t>
            </a:r>
            <a:r>
              <a:rPr kumimoji="1" lang="en-US" altLang="zh-CN" sz="1800" dirty="0" smtClean="0"/>
              <a:t>6</a:t>
            </a:r>
            <a:r>
              <a:rPr kumimoji="1" lang="zh-CN" altLang="en-US" sz="1800" dirty="0" smtClean="0"/>
              <a:t>不变</a:t>
            </a:r>
            <a:endParaRPr kumimoji="1" lang="en-US" altLang="zh-CN" sz="1800" dirty="0" smtClean="0"/>
          </a:p>
          <a:p>
            <a:r>
              <a:rPr kumimoji="1" lang="en-US" altLang="zh-CN" sz="1800" dirty="0" smtClean="0"/>
              <a:t>AS1</a:t>
            </a:r>
            <a:r>
              <a:rPr kumimoji="1" lang="zh-CN" altLang="en-US" sz="1800" dirty="0" smtClean="0"/>
              <a:t>上路由选择依赖于其他因素</a:t>
            </a:r>
            <a:endParaRPr kumimoji="1" lang="zh-CN" altLang="en-US" sz="1800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29</a:t>
            </a:fld>
            <a:endParaRPr kumimoji="1" lang="zh-CN" altLang="en-US" dirty="0"/>
          </a:p>
        </p:txBody>
      </p:sp>
      <p:sp>
        <p:nvSpPr>
          <p:cNvPr id="6" name="页脚占位符 3"/>
          <p:cNvSpPr txBox="1">
            <a:spLocks/>
          </p:cNvSpPr>
          <p:nvPr/>
        </p:nvSpPr>
        <p:spPr>
          <a:xfrm>
            <a:off x="305499" y="62528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zh-CN" smtClean="0"/>
              <a:t>HIT ComNet-II</a:t>
            </a:r>
            <a:endParaRPr kumimoji="1" lang="zh-CN" altLang="en-US" dirty="0"/>
          </a:p>
        </p:txBody>
      </p:sp>
      <p:grpSp>
        <p:nvGrpSpPr>
          <p:cNvPr id="8" name="组 7"/>
          <p:cNvGrpSpPr/>
          <p:nvPr/>
        </p:nvGrpSpPr>
        <p:grpSpPr>
          <a:xfrm>
            <a:off x="1499324" y="2706130"/>
            <a:ext cx="6091799" cy="3779060"/>
            <a:chOff x="954129" y="1665459"/>
            <a:chExt cx="6320023" cy="3920639"/>
          </a:xfrm>
        </p:grpSpPr>
        <p:grpSp>
          <p:nvGrpSpPr>
            <p:cNvPr id="9" name="组 8"/>
            <p:cNvGrpSpPr/>
            <p:nvPr/>
          </p:nvGrpSpPr>
          <p:grpSpPr>
            <a:xfrm>
              <a:off x="4435446" y="1665459"/>
              <a:ext cx="1441904" cy="1010576"/>
              <a:chOff x="3246635" y="3558483"/>
              <a:chExt cx="1441904" cy="1010576"/>
            </a:xfrm>
          </p:grpSpPr>
          <p:sp>
            <p:nvSpPr>
              <p:cNvPr id="37" name="椭圆 36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38" name="圆角矩形 37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AS2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10" name="组 9"/>
            <p:cNvGrpSpPr/>
            <p:nvPr/>
          </p:nvGrpSpPr>
          <p:grpSpPr>
            <a:xfrm>
              <a:off x="2392404" y="1665459"/>
              <a:ext cx="1441904" cy="1010576"/>
              <a:chOff x="3246635" y="3558483"/>
              <a:chExt cx="1441904" cy="1010576"/>
            </a:xfrm>
          </p:grpSpPr>
          <p:sp>
            <p:nvSpPr>
              <p:cNvPr id="35" name="椭圆 34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36" name="圆角矩形 35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AS1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11" name="组 10"/>
            <p:cNvGrpSpPr/>
            <p:nvPr/>
          </p:nvGrpSpPr>
          <p:grpSpPr>
            <a:xfrm>
              <a:off x="954129" y="3031595"/>
              <a:ext cx="1441904" cy="1010576"/>
              <a:chOff x="3246635" y="3558483"/>
              <a:chExt cx="1441904" cy="1010576"/>
            </a:xfrm>
          </p:grpSpPr>
          <p:sp>
            <p:nvSpPr>
              <p:cNvPr id="33" name="椭圆 32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34" name="圆角矩形 33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AS3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12" name="组 11"/>
            <p:cNvGrpSpPr/>
            <p:nvPr/>
          </p:nvGrpSpPr>
          <p:grpSpPr>
            <a:xfrm>
              <a:off x="3368240" y="3031595"/>
              <a:ext cx="1441904" cy="1010576"/>
              <a:chOff x="3246635" y="3558483"/>
              <a:chExt cx="1441904" cy="1010576"/>
            </a:xfrm>
          </p:grpSpPr>
          <p:sp>
            <p:nvSpPr>
              <p:cNvPr id="31" name="椭圆 30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32" name="圆角矩形 31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AS4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13" name="组 12"/>
            <p:cNvGrpSpPr/>
            <p:nvPr/>
          </p:nvGrpSpPr>
          <p:grpSpPr>
            <a:xfrm>
              <a:off x="5832248" y="2994936"/>
              <a:ext cx="1441904" cy="1010576"/>
              <a:chOff x="3246635" y="3558483"/>
              <a:chExt cx="1441904" cy="1010576"/>
            </a:xfrm>
          </p:grpSpPr>
          <p:sp>
            <p:nvSpPr>
              <p:cNvPr id="29" name="椭圆 28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30" name="圆角矩形 29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AS5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14" name="组 13"/>
            <p:cNvGrpSpPr/>
            <p:nvPr/>
          </p:nvGrpSpPr>
          <p:grpSpPr>
            <a:xfrm>
              <a:off x="968484" y="4575522"/>
              <a:ext cx="1441904" cy="1010576"/>
              <a:chOff x="3246635" y="3558483"/>
              <a:chExt cx="1441904" cy="1010576"/>
            </a:xfrm>
          </p:grpSpPr>
          <p:sp>
            <p:nvSpPr>
              <p:cNvPr id="27" name="椭圆 26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28" name="圆角矩形 27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AS6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15" name="组 14"/>
            <p:cNvGrpSpPr/>
            <p:nvPr/>
          </p:nvGrpSpPr>
          <p:grpSpPr>
            <a:xfrm>
              <a:off x="4738021" y="4575522"/>
              <a:ext cx="1441904" cy="1010576"/>
              <a:chOff x="3246635" y="3558483"/>
              <a:chExt cx="1441904" cy="1010576"/>
            </a:xfrm>
          </p:grpSpPr>
          <p:sp>
            <p:nvSpPr>
              <p:cNvPr id="25" name="椭圆 24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26" name="圆角矩形 25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AS7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cxnSp>
          <p:nvCxnSpPr>
            <p:cNvPr id="16" name="直线连接符 15"/>
            <p:cNvCxnSpPr>
              <a:stCxn id="33" idx="4"/>
              <a:endCxn id="28" idx="0"/>
            </p:cNvCxnSpPr>
            <p:nvPr/>
          </p:nvCxnSpPr>
          <p:spPr>
            <a:xfrm>
              <a:off x="1675081" y="4042171"/>
              <a:ext cx="14356" cy="533351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线连接符 16"/>
            <p:cNvCxnSpPr>
              <a:stCxn id="31" idx="4"/>
              <a:endCxn id="26" idx="1"/>
            </p:cNvCxnSpPr>
            <p:nvPr/>
          </p:nvCxnSpPr>
          <p:spPr>
            <a:xfrm>
              <a:off x="4089192" y="4042171"/>
              <a:ext cx="996506" cy="691466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连接符 17"/>
            <p:cNvCxnSpPr>
              <a:stCxn id="29" idx="4"/>
              <a:endCxn id="26" idx="3"/>
            </p:cNvCxnSpPr>
            <p:nvPr/>
          </p:nvCxnSpPr>
          <p:spPr>
            <a:xfrm flipH="1">
              <a:off x="5832249" y="4005512"/>
              <a:ext cx="720951" cy="728125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线连接符 18"/>
            <p:cNvCxnSpPr>
              <a:stCxn id="37" idx="5"/>
              <a:endCxn id="30" idx="0"/>
            </p:cNvCxnSpPr>
            <p:nvPr/>
          </p:nvCxnSpPr>
          <p:spPr>
            <a:xfrm>
              <a:off x="5666188" y="2545607"/>
              <a:ext cx="887013" cy="449329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线连接符 19"/>
            <p:cNvCxnSpPr>
              <a:endCxn id="32" idx="0"/>
            </p:cNvCxnSpPr>
            <p:nvPr/>
          </p:nvCxnSpPr>
          <p:spPr>
            <a:xfrm>
              <a:off x="3486632" y="2545607"/>
              <a:ext cx="602561" cy="485988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线连接符 20"/>
            <p:cNvCxnSpPr>
              <a:stCxn id="35" idx="3"/>
              <a:endCxn id="34" idx="0"/>
            </p:cNvCxnSpPr>
            <p:nvPr/>
          </p:nvCxnSpPr>
          <p:spPr>
            <a:xfrm flipH="1">
              <a:off x="1675082" y="2545607"/>
              <a:ext cx="928484" cy="485988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连接符 21"/>
            <p:cNvCxnSpPr>
              <a:stCxn id="36" idx="3"/>
              <a:endCxn id="38" idx="1"/>
            </p:cNvCxnSpPr>
            <p:nvPr/>
          </p:nvCxnSpPr>
          <p:spPr>
            <a:xfrm>
              <a:off x="3486632" y="1823574"/>
              <a:ext cx="1296491" cy="0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线连接符 22"/>
            <p:cNvCxnSpPr>
              <a:stCxn id="33" idx="6"/>
              <a:endCxn id="31" idx="2"/>
            </p:cNvCxnSpPr>
            <p:nvPr/>
          </p:nvCxnSpPr>
          <p:spPr>
            <a:xfrm>
              <a:off x="2396033" y="3596863"/>
              <a:ext cx="972207" cy="0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线连接符 23"/>
            <p:cNvCxnSpPr>
              <a:stCxn id="31" idx="6"/>
              <a:endCxn id="29" idx="2"/>
            </p:cNvCxnSpPr>
            <p:nvPr/>
          </p:nvCxnSpPr>
          <p:spPr>
            <a:xfrm flipV="1">
              <a:off x="4810144" y="3560205"/>
              <a:ext cx="1022104" cy="36659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任意形状 41"/>
          <p:cNvSpPr/>
          <p:nvPr/>
        </p:nvSpPr>
        <p:spPr>
          <a:xfrm>
            <a:off x="1982383" y="4800850"/>
            <a:ext cx="41300" cy="1393798"/>
          </a:xfrm>
          <a:custGeom>
            <a:avLst/>
            <a:gdLst>
              <a:gd name="connsiteX0" fmla="*/ 41300 w 41300"/>
              <a:gd name="connsiteY0" fmla="*/ 0 h 1393798"/>
              <a:gd name="connsiteX1" fmla="*/ 0 w 41300"/>
              <a:gd name="connsiteY1" fmla="*/ 1393798 h 1393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1300" h="1393798">
                <a:moveTo>
                  <a:pt x="41300" y="0"/>
                </a:moveTo>
                <a:cubicBezTo>
                  <a:pt x="27533" y="576447"/>
                  <a:pt x="13766" y="1152895"/>
                  <a:pt x="0" y="1393798"/>
                </a:cubicBezTo>
              </a:path>
            </a:pathLst>
          </a:custGeom>
          <a:ln w="5715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4" name="任意形状 43"/>
          <p:cNvSpPr/>
          <p:nvPr/>
        </p:nvSpPr>
        <p:spPr>
          <a:xfrm>
            <a:off x="1759105" y="2962719"/>
            <a:ext cx="3516926" cy="3118368"/>
          </a:xfrm>
          <a:custGeom>
            <a:avLst/>
            <a:gdLst>
              <a:gd name="connsiteX0" fmla="*/ 3516926 w 3516926"/>
              <a:gd name="connsiteY0" fmla="*/ 113960 h 3118368"/>
              <a:gd name="connsiteX1" fmla="*/ 1875265 w 3516926"/>
              <a:gd name="connsiteY1" fmla="*/ 155258 h 3118368"/>
              <a:gd name="connsiteX2" fmla="*/ 192304 w 3516926"/>
              <a:gd name="connsiteY2" fmla="*/ 1621326 h 3118368"/>
              <a:gd name="connsiteX3" fmla="*/ 37431 w 3516926"/>
              <a:gd name="connsiteY3" fmla="*/ 3118368 h 3118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6926" h="3118368">
                <a:moveTo>
                  <a:pt x="3516926" y="113960"/>
                </a:moveTo>
                <a:cubicBezTo>
                  <a:pt x="2973147" y="8995"/>
                  <a:pt x="2429369" y="-95970"/>
                  <a:pt x="1875265" y="155258"/>
                </a:cubicBezTo>
                <a:cubicBezTo>
                  <a:pt x="1321161" y="406486"/>
                  <a:pt x="498610" y="1127474"/>
                  <a:pt x="192304" y="1621326"/>
                </a:cubicBezTo>
                <a:cubicBezTo>
                  <a:pt x="-114002" y="2115178"/>
                  <a:pt x="37431" y="3118368"/>
                  <a:pt x="37431" y="3118368"/>
                </a:cubicBezTo>
              </a:path>
            </a:pathLst>
          </a:custGeom>
          <a:ln w="5715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6" name="任意形状 45"/>
          <p:cNvSpPr/>
          <p:nvPr/>
        </p:nvSpPr>
        <p:spPr>
          <a:xfrm>
            <a:off x="2173818" y="3345114"/>
            <a:ext cx="1429577" cy="2901164"/>
          </a:xfrm>
          <a:custGeom>
            <a:avLst/>
            <a:gdLst>
              <a:gd name="connsiteX0" fmla="*/ 1429577 w 1429577"/>
              <a:gd name="connsiteY0" fmla="*/ 0 h 2901164"/>
              <a:gd name="connsiteX1" fmla="*/ 190588 w 1429577"/>
              <a:gd name="connsiteY1" fmla="*/ 1187309 h 2901164"/>
              <a:gd name="connsiteX2" fmla="*/ 4740 w 1429577"/>
              <a:gd name="connsiteY2" fmla="*/ 2901164 h 2901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29577" h="2901164">
                <a:moveTo>
                  <a:pt x="1429577" y="0"/>
                </a:moveTo>
                <a:cubicBezTo>
                  <a:pt x="928819" y="351891"/>
                  <a:pt x="428061" y="703782"/>
                  <a:pt x="190588" y="1187309"/>
                </a:cubicBezTo>
                <a:cubicBezTo>
                  <a:pt x="-46885" y="1670836"/>
                  <a:pt x="4740" y="2901164"/>
                  <a:pt x="4740" y="2901164"/>
                </a:cubicBezTo>
              </a:path>
            </a:pathLst>
          </a:custGeom>
          <a:ln w="5715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7" name="任意形状 46"/>
          <p:cNvSpPr/>
          <p:nvPr/>
        </p:nvSpPr>
        <p:spPr>
          <a:xfrm>
            <a:off x="2333260" y="4422612"/>
            <a:ext cx="2158078" cy="1730746"/>
          </a:xfrm>
          <a:custGeom>
            <a:avLst/>
            <a:gdLst>
              <a:gd name="connsiteX0" fmla="*/ 2158078 w 2158078"/>
              <a:gd name="connsiteY0" fmla="*/ 109811 h 1730746"/>
              <a:gd name="connsiteX1" fmla="*/ 340893 w 2158078"/>
              <a:gd name="connsiteY1" fmla="*/ 171758 h 1730746"/>
              <a:gd name="connsiteX2" fmla="*/ 171 w 2158078"/>
              <a:gd name="connsiteY2" fmla="*/ 1730746 h 1730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58078" h="1730746">
                <a:moveTo>
                  <a:pt x="2158078" y="109811"/>
                </a:moveTo>
                <a:cubicBezTo>
                  <a:pt x="1429311" y="5706"/>
                  <a:pt x="700544" y="-98398"/>
                  <a:pt x="340893" y="171758"/>
                </a:cubicBezTo>
                <a:cubicBezTo>
                  <a:pt x="-18758" y="441914"/>
                  <a:pt x="171" y="1730746"/>
                  <a:pt x="171" y="1730746"/>
                </a:cubicBezTo>
              </a:path>
            </a:pathLst>
          </a:custGeom>
          <a:ln w="5715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8" name="任意形状 47"/>
          <p:cNvSpPr/>
          <p:nvPr/>
        </p:nvSpPr>
        <p:spPr>
          <a:xfrm>
            <a:off x="1619295" y="2821374"/>
            <a:ext cx="5690744" cy="3218415"/>
          </a:xfrm>
          <a:custGeom>
            <a:avLst/>
            <a:gdLst>
              <a:gd name="connsiteX0" fmla="*/ 5690744 w 5690744"/>
              <a:gd name="connsiteY0" fmla="*/ 1711049 h 3218415"/>
              <a:gd name="connsiteX1" fmla="*/ 4678902 w 5690744"/>
              <a:gd name="connsiteY1" fmla="*/ 317252 h 3218415"/>
              <a:gd name="connsiteX2" fmla="*/ 1994425 w 5690744"/>
              <a:gd name="connsiteY2" fmla="*/ 79790 h 3218415"/>
              <a:gd name="connsiteX3" fmla="*/ 249515 w 5690744"/>
              <a:gd name="connsiteY3" fmla="*/ 1401316 h 3218415"/>
              <a:gd name="connsiteX4" fmla="*/ 12042 w 5690744"/>
              <a:gd name="connsiteY4" fmla="*/ 3218415 h 3218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90744" h="3218415">
                <a:moveTo>
                  <a:pt x="5690744" y="1711049"/>
                </a:moveTo>
                <a:cubicBezTo>
                  <a:pt x="5492849" y="1150088"/>
                  <a:pt x="5294955" y="589128"/>
                  <a:pt x="4678902" y="317252"/>
                </a:cubicBezTo>
                <a:cubicBezTo>
                  <a:pt x="4062849" y="45376"/>
                  <a:pt x="2732656" y="-100887"/>
                  <a:pt x="1994425" y="79790"/>
                </a:cubicBezTo>
                <a:cubicBezTo>
                  <a:pt x="1256194" y="260467"/>
                  <a:pt x="579912" y="878212"/>
                  <a:pt x="249515" y="1401316"/>
                </a:cubicBezTo>
                <a:cubicBezTo>
                  <a:pt x="-80882" y="1924420"/>
                  <a:pt x="12042" y="3218415"/>
                  <a:pt x="12042" y="3218415"/>
                </a:cubicBezTo>
              </a:path>
            </a:pathLst>
          </a:custGeom>
          <a:ln w="5715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任意形状 48"/>
          <p:cNvSpPr/>
          <p:nvPr/>
        </p:nvSpPr>
        <p:spPr>
          <a:xfrm>
            <a:off x="2570904" y="4689294"/>
            <a:ext cx="3107799" cy="1474388"/>
          </a:xfrm>
          <a:custGeom>
            <a:avLst/>
            <a:gdLst>
              <a:gd name="connsiteX0" fmla="*/ 3107799 w 3107799"/>
              <a:gd name="connsiteY0" fmla="*/ 1464064 h 1474388"/>
              <a:gd name="connsiteX1" fmla="*/ 2034008 w 3107799"/>
              <a:gd name="connsiteY1" fmla="*/ 235457 h 1474388"/>
              <a:gd name="connsiteX2" fmla="*/ 526571 w 3107799"/>
              <a:gd name="connsiteY2" fmla="*/ 8320 h 1474388"/>
              <a:gd name="connsiteX3" fmla="*/ 134224 w 3107799"/>
              <a:gd name="connsiteY3" fmla="*/ 369675 h 1474388"/>
              <a:gd name="connsiteX4" fmla="*/ 0 w 3107799"/>
              <a:gd name="connsiteY4" fmla="*/ 1474388 h 147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7799" h="1474388">
                <a:moveTo>
                  <a:pt x="3107799" y="1464064"/>
                </a:moveTo>
                <a:cubicBezTo>
                  <a:pt x="2786006" y="971072"/>
                  <a:pt x="2464213" y="478081"/>
                  <a:pt x="2034008" y="235457"/>
                </a:cubicBezTo>
                <a:cubicBezTo>
                  <a:pt x="1603803" y="-7167"/>
                  <a:pt x="843201" y="-14050"/>
                  <a:pt x="526571" y="8320"/>
                </a:cubicBezTo>
                <a:cubicBezTo>
                  <a:pt x="209941" y="30690"/>
                  <a:pt x="221986" y="125330"/>
                  <a:pt x="134224" y="369675"/>
                </a:cubicBezTo>
                <a:cubicBezTo>
                  <a:pt x="46462" y="614020"/>
                  <a:pt x="0" y="1474388"/>
                  <a:pt x="0" y="1474388"/>
                </a:cubicBezTo>
              </a:path>
            </a:pathLst>
          </a:custGeom>
          <a:ln w="5715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圆角矩形 49"/>
          <p:cNvSpPr/>
          <p:nvPr/>
        </p:nvSpPr>
        <p:spPr>
          <a:xfrm>
            <a:off x="1430355" y="6245783"/>
            <a:ext cx="1555450" cy="366351"/>
          </a:xfrm>
          <a:prstGeom prst="roundRect">
            <a:avLst/>
          </a:prstGeom>
          <a:solidFill>
            <a:srgbClr val="008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10.0.0.0/16</a:t>
            </a:r>
            <a:endParaRPr kumimoji="1" lang="zh-CN" altLang="en-US" sz="1600" dirty="0" smtClean="0">
              <a:latin typeface="Arial Black"/>
              <a:ea typeface="微软雅黑"/>
              <a:cs typeface="Arial Black"/>
            </a:endParaRPr>
          </a:p>
        </p:txBody>
      </p:sp>
      <p:sp>
        <p:nvSpPr>
          <p:cNvPr id="51" name="任意形状 50"/>
          <p:cNvSpPr/>
          <p:nvPr/>
        </p:nvSpPr>
        <p:spPr>
          <a:xfrm>
            <a:off x="4542961" y="4530965"/>
            <a:ext cx="1228665" cy="1591420"/>
          </a:xfrm>
          <a:custGeom>
            <a:avLst/>
            <a:gdLst>
              <a:gd name="connsiteX0" fmla="*/ 0 w 1228665"/>
              <a:gd name="connsiteY0" fmla="*/ 125351 h 1591420"/>
              <a:gd name="connsiteX1" fmla="*/ 371697 w 1228665"/>
              <a:gd name="connsiteY1" fmla="*/ 146000 h 1591420"/>
              <a:gd name="connsiteX2" fmla="*/ 1228665 w 1228665"/>
              <a:gd name="connsiteY2" fmla="*/ 1591420 h 1591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665" h="1591420">
                <a:moveTo>
                  <a:pt x="0" y="125351"/>
                </a:moveTo>
                <a:cubicBezTo>
                  <a:pt x="83460" y="13503"/>
                  <a:pt x="166920" y="-98345"/>
                  <a:pt x="371697" y="146000"/>
                </a:cubicBezTo>
                <a:cubicBezTo>
                  <a:pt x="576474" y="390345"/>
                  <a:pt x="1228665" y="1591420"/>
                  <a:pt x="1228665" y="1591420"/>
                </a:cubicBezTo>
              </a:path>
            </a:pathLst>
          </a:custGeom>
          <a:ln w="57150" cmpd="sng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任意形状 51"/>
          <p:cNvSpPr/>
          <p:nvPr/>
        </p:nvSpPr>
        <p:spPr>
          <a:xfrm>
            <a:off x="5398387" y="6308220"/>
            <a:ext cx="982550" cy="393802"/>
          </a:xfrm>
          <a:custGeom>
            <a:avLst/>
            <a:gdLst>
              <a:gd name="connsiteX0" fmla="*/ 166740 w 982550"/>
              <a:gd name="connsiteY0" fmla="*/ 20649 h 393802"/>
              <a:gd name="connsiteX1" fmla="*/ 32517 w 982550"/>
              <a:gd name="connsiteY1" fmla="*/ 309733 h 393802"/>
              <a:gd name="connsiteX2" fmla="*/ 703636 w 982550"/>
              <a:gd name="connsiteY2" fmla="*/ 392328 h 393802"/>
              <a:gd name="connsiteX3" fmla="*/ 982408 w 982550"/>
              <a:gd name="connsiteY3" fmla="*/ 258111 h 393802"/>
              <a:gd name="connsiteX4" fmla="*/ 744936 w 982550"/>
              <a:gd name="connsiteY4" fmla="*/ 0 h 393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2550" h="393802">
                <a:moveTo>
                  <a:pt x="166740" y="20649"/>
                </a:moveTo>
                <a:cubicBezTo>
                  <a:pt x="54887" y="134218"/>
                  <a:pt x="-56966" y="247787"/>
                  <a:pt x="32517" y="309733"/>
                </a:cubicBezTo>
                <a:cubicBezTo>
                  <a:pt x="122000" y="371680"/>
                  <a:pt x="545321" y="400932"/>
                  <a:pt x="703636" y="392328"/>
                </a:cubicBezTo>
                <a:cubicBezTo>
                  <a:pt x="861951" y="383724"/>
                  <a:pt x="975525" y="323499"/>
                  <a:pt x="982408" y="258111"/>
                </a:cubicBezTo>
                <a:cubicBezTo>
                  <a:pt x="989291" y="192723"/>
                  <a:pt x="744936" y="0"/>
                  <a:pt x="744936" y="0"/>
                </a:cubicBezTo>
              </a:path>
            </a:pathLst>
          </a:custGeom>
          <a:ln w="57150" cmpd="sng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3" name="任意形状 52"/>
          <p:cNvSpPr/>
          <p:nvPr/>
        </p:nvSpPr>
        <p:spPr>
          <a:xfrm>
            <a:off x="5967798" y="4542750"/>
            <a:ext cx="1078506" cy="1445419"/>
          </a:xfrm>
          <a:custGeom>
            <a:avLst/>
            <a:gdLst>
              <a:gd name="connsiteX0" fmla="*/ 1011841 w 1078506"/>
              <a:gd name="connsiteY0" fmla="*/ 0 h 1445419"/>
              <a:gd name="connsiteX1" fmla="*/ 970542 w 1078506"/>
              <a:gd name="connsiteY1" fmla="*/ 443950 h 1445419"/>
              <a:gd name="connsiteX2" fmla="*/ 0 w 1078506"/>
              <a:gd name="connsiteY2" fmla="*/ 1445419 h 144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78506" h="1445419">
                <a:moveTo>
                  <a:pt x="1011841" y="0"/>
                </a:moveTo>
                <a:cubicBezTo>
                  <a:pt x="1075511" y="101523"/>
                  <a:pt x="1139182" y="203047"/>
                  <a:pt x="970542" y="443950"/>
                </a:cubicBezTo>
                <a:cubicBezTo>
                  <a:pt x="801902" y="684853"/>
                  <a:pt x="0" y="1445419"/>
                  <a:pt x="0" y="1445419"/>
                </a:cubicBezTo>
              </a:path>
            </a:pathLst>
          </a:custGeom>
          <a:ln w="57150" cmpd="sng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4" name="任意形状 53"/>
          <p:cNvSpPr/>
          <p:nvPr/>
        </p:nvSpPr>
        <p:spPr>
          <a:xfrm>
            <a:off x="5833576" y="3066362"/>
            <a:ext cx="1742494" cy="3056030"/>
          </a:xfrm>
          <a:custGeom>
            <a:avLst/>
            <a:gdLst>
              <a:gd name="connsiteX0" fmla="*/ 0 w 1742494"/>
              <a:gd name="connsiteY0" fmla="*/ 0 h 3056030"/>
              <a:gd name="connsiteX1" fmla="*/ 1590036 w 1742494"/>
              <a:gd name="connsiteY1" fmla="*/ 846603 h 3056030"/>
              <a:gd name="connsiteX2" fmla="*/ 1651986 w 1742494"/>
              <a:gd name="connsiteY2" fmla="*/ 1393797 h 3056030"/>
              <a:gd name="connsiteX3" fmla="*/ 1352563 w 1742494"/>
              <a:gd name="connsiteY3" fmla="*/ 2013263 h 3056030"/>
              <a:gd name="connsiteX4" fmla="*/ 268448 w 1742494"/>
              <a:gd name="connsiteY4" fmla="*/ 3056030 h 3056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42494" h="3056030">
                <a:moveTo>
                  <a:pt x="0" y="0"/>
                </a:moveTo>
                <a:cubicBezTo>
                  <a:pt x="657352" y="307152"/>
                  <a:pt x="1314705" y="614304"/>
                  <a:pt x="1590036" y="846603"/>
                </a:cubicBezTo>
                <a:cubicBezTo>
                  <a:pt x="1865367" y="1078903"/>
                  <a:pt x="1691565" y="1199354"/>
                  <a:pt x="1651986" y="1393797"/>
                </a:cubicBezTo>
                <a:cubicBezTo>
                  <a:pt x="1612407" y="1588240"/>
                  <a:pt x="1583153" y="1736224"/>
                  <a:pt x="1352563" y="2013263"/>
                </a:cubicBezTo>
                <a:cubicBezTo>
                  <a:pt x="1121973" y="2290302"/>
                  <a:pt x="268448" y="3056030"/>
                  <a:pt x="268448" y="3056030"/>
                </a:cubicBezTo>
              </a:path>
            </a:pathLst>
          </a:custGeom>
          <a:ln w="57150" cmpd="sng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5131915" y="6118839"/>
            <a:ext cx="1555450" cy="366351"/>
          </a:xfrm>
          <a:prstGeom prst="roundRect">
            <a:avLst/>
          </a:prstGeom>
          <a:solidFill>
            <a:srgbClr val="FF7F0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10.0.0.0/16</a:t>
            </a:r>
            <a:endParaRPr kumimoji="1" lang="zh-CN" altLang="en-US" sz="1600" dirty="0" smtClean="0">
              <a:latin typeface="Arial Black"/>
              <a:ea typeface="微软雅黑"/>
              <a:cs typeface="Arial Black"/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6244761" y="2274037"/>
            <a:ext cx="2770250" cy="366351"/>
          </a:xfrm>
          <a:prstGeom prst="roundRect">
            <a:avLst/>
          </a:prstGeom>
          <a:solidFill>
            <a:srgbClr val="FF7F0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如何劫持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AS1</a:t>
            </a:r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和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AS3</a:t>
            </a:r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667230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7" grpId="0" animBg="1"/>
      <p:bldP spid="48" grpId="0" animBg="1"/>
      <p:bldP spid="49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509832"/>
            <a:ext cx="8229600" cy="1143000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1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BGP</a:t>
            </a:r>
            <a:r>
              <a:rPr kumimoji="1" lang="zh-CN" altLang="en-US" dirty="0" smtClean="0"/>
              <a:t>简介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3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12301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圆角矩形 57"/>
          <p:cNvSpPr/>
          <p:nvPr/>
        </p:nvSpPr>
        <p:spPr>
          <a:xfrm>
            <a:off x="5069965" y="6005275"/>
            <a:ext cx="1555450" cy="366351"/>
          </a:xfrm>
          <a:prstGeom prst="roundRect">
            <a:avLst/>
          </a:prstGeom>
          <a:solidFill>
            <a:srgbClr val="FF7F0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10.0.0.0/16</a:t>
            </a:r>
            <a:endParaRPr kumimoji="1" lang="zh-CN" altLang="en-US" sz="1600" dirty="0" smtClean="0">
              <a:latin typeface="Arial Black"/>
              <a:ea typeface="微软雅黑"/>
              <a:cs typeface="Arial Black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BGP</a:t>
            </a:r>
            <a:r>
              <a:rPr kumimoji="1" lang="zh-CN" altLang="en-US" dirty="0" smtClean="0"/>
              <a:t>前缀劫持示例：声明更长前缀</a:t>
            </a:r>
            <a:endParaRPr kumimoji="1" lang="zh-CN" altLang="en-US" sz="2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04112" y="1181358"/>
            <a:ext cx="8810899" cy="1275855"/>
          </a:xfrm>
        </p:spPr>
        <p:txBody>
          <a:bodyPr/>
          <a:lstStyle/>
          <a:p>
            <a:r>
              <a:rPr kumimoji="1" lang="en-US" altLang="zh-CN" sz="1800" dirty="0" smtClean="0"/>
              <a:t>AS7</a:t>
            </a:r>
            <a:r>
              <a:rPr kumimoji="1" lang="zh-CN" altLang="en-US" sz="1800" dirty="0" smtClean="0"/>
              <a:t>通过声明</a:t>
            </a:r>
            <a:r>
              <a:rPr kumimoji="1" lang="en-US" altLang="zh-CN" sz="1800" dirty="0"/>
              <a:t>10.0.0.0</a:t>
            </a:r>
            <a:r>
              <a:rPr kumimoji="1" lang="zh-CN" altLang="en-US" sz="1800" dirty="0"/>
              <a:t>/</a:t>
            </a:r>
            <a:r>
              <a:rPr kumimoji="1" lang="en-US" altLang="zh-CN" sz="1800" dirty="0" smtClean="0"/>
              <a:t>17</a:t>
            </a:r>
            <a:r>
              <a:rPr kumimoji="1" lang="zh-CN" altLang="en-US" sz="1800" dirty="0" smtClean="0"/>
              <a:t>和</a:t>
            </a:r>
            <a:r>
              <a:rPr kumimoji="1" lang="en-US" altLang="zh-CN" sz="1800" dirty="0" smtClean="0"/>
              <a:t>10.0.128.0/17</a:t>
            </a:r>
            <a:r>
              <a:rPr kumimoji="1" lang="zh-CN" altLang="en-US" sz="1800" dirty="0" smtClean="0"/>
              <a:t>劫持相同前缀</a:t>
            </a:r>
            <a:endParaRPr kumimoji="1" lang="en-US" altLang="zh-CN" sz="1800" dirty="0" smtClean="0"/>
          </a:p>
          <a:p>
            <a:r>
              <a:rPr kumimoji="1" lang="zh-CN" altLang="en-US" sz="1800" dirty="0" smtClean="0"/>
              <a:t>除</a:t>
            </a:r>
            <a:r>
              <a:rPr kumimoji="1" lang="en-US" altLang="zh-CN" sz="1800" dirty="0" smtClean="0"/>
              <a:t>AS6</a:t>
            </a:r>
            <a:r>
              <a:rPr kumimoji="1" lang="zh-CN" altLang="en-US" sz="1800" dirty="0" smtClean="0"/>
              <a:t>外，根据最长前缀匹配规则，所有</a:t>
            </a:r>
            <a:r>
              <a:rPr kumimoji="1" lang="en-US" altLang="zh-CN" sz="1800" dirty="0" smtClean="0"/>
              <a:t>AS</a:t>
            </a:r>
            <a:r>
              <a:rPr kumimoji="1" lang="zh-CN" altLang="en-US" sz="1800" dirty="0" smtClean="0"/>
              <a:t>都选择来自</a:t>
            </a:r>
            <a:r>
              <a:rPr kumimoji="1" lang="en-US" altLang="zh-CN" sz="1800" dirty="0" smtClean="0"/>
              <a:t>AS7</a:t>
            </a:r>
            <a:r>
              <a:rPr kumimoji="1" lang="zh-CN" altLang="en-US" sz="1800" dirty="0" smtClean="0"/>
              <a:t>的路由</a:t>
            </a:r>
            <a:endParaRPr kumimoji="1" lang="zh-CN" altLang="en-US" sz="1800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30</a:t>
            </a:fld>
            <a:endParaRPr kumimoji="1" lang="zh-CN" altLang="en-US" dirty="0"/>
          </a:p>
        </p:txBody>
      </p:sp>
      <p:sp>
        <p:nvSpPr>
          <p:cNvPr id="6" name="页脚占位符 3"/>
          <p:cNvSpPr txBox="1">
            <a:spLocks/>
          </p:cNvSpPr>
          <p:nvPr/>
        </p:nvSpPr>
        <p:spPr>
          <a:xfrm>
            <a:off x="305499" y="62528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zh-CN" smtClean="0"/>
              <a:t>HIT ComNet-II</a:t>
            </a:r>
            <a:endParaRPr kumimoji="1" lang="zh-CN" altLang="en-US" dirty="0"/>
          </a:p>
        </p:txBody>
      </p:sp>
      <p:grpSp>
        <p:nvGrpSpPr>
          <p:cNvPr id="8" name="组 7"/>
          <p:cNvGrpSpPr/>
          <p:nvPr/>
        </p:nvGrpSpPr>
        <p:grpSpPr>
          <a:xfrm>
            <a:off x="1499324" y="2706130"/>
            <a:ext cx="6091799" cy="3779060"/>
            <a:chOff x="954129" y="1665459"/>
            <a:chExt cx="6320023" cy="3920639"/>
          </a:xfrm>
        </p:grpSpPr>
        <p:grpSp>
          <p:nvGrpSpPr>
            <p:cNvPr id="9" name="组 8"/>
            <p:cNvGrpSpPr/>
            <p:nvPr/>
          </p:nvGrpSpPr>
          <p:grpSpPr>
            <a:xfrm>
              <a:off x="4435446" y="1665459"/>
              <a:ext cx="1441904" cy="1010576"/>
              <a:chOff x="3246635" y="3558483"/>
              <a:chExt cx="1441904" cy="1010576"/>
            </a:xfrm>
          </p:grpSpPr>
          <p:sp>
            <p:nvSpPr>
              <p:cNvPr id="37" name="椭圆 36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38" name="圆角矩形 37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AS2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10" name="组 9"/>
            <p:cNvGrpSpPr/>
            <p:nvPr/>
          </p:nvGrpSpPr>
          <p:grpSpPr>
            <a:xfrm>
              <a:off x="2392404" y="1665459"/>
              <a:ext cx="1441904" cy="1010576"/>
              <a:chOff x="3246635" y="3558483"/>
              <a:chExt cx="1441904" cy="1010576"/>
            </a:xfrm>
          </p:grpSpPr>
          <p:sp>
            <p:nvSpPr>
              <p:cNvPr id="35" name="椭圆 34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36" name="圆角矩形 35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AS1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11" name="组 10"/>
            <p:cNvGrpSpPr/>
            <p:nvPr/>
          </p:nvGrpSpPr>
          <p:grpSpPr>
            <a:xfrm>
              <a:off x="954129" y="3031595"/>
              <a:ext cx="1441904" cy="1010576"/>
              <a:chOff x="3246635" y="3558483"/>
              <a:chExt cx="1441904" cy="1010576"/>
            </a:xfrm>
          </p:grpSpPr>
          <p:sp>
            <p:nvSpPr>
              <p:cNvPr id="33" name="椭圆 32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34" name="圆角矩形 33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AS3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12" name="组 11"/>
            <p:cNvGrpSpPr/>
            <p:nvPr/>
          </p:nvGrpSpPr>
          <p:grpSpPr>
            <a:xfrm>
              <a:off x="3368240" y="3031595"/>
              <a:ext cx="1441904" cy="1010576"/>
              <a:chOff x="3246635" y="3558483"/>
              <a:chExt cx="1441904" cy="1010576"/>
            </a:xfrm>
          </p:grpSpPr>
          <p:sp>
            <p:nvSpPr>
              <p:cNvPr id="31" name="椭圆 30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32" name="圆角矩形 31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AS4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13" name="组 12"/>
            <p:cNvGrpSpPr/>
            <p:nvPr/>
          </p:nvGrpSpPr>
          <p:grpSpPr>
            <a:xfrm>
              <a:off x="5832248" y="2994936"/>
              <a:ext cx="1441904" cy="1010576"/>
              <a:chOff x="3246635" y="3558483"/>
              <a:chExt cx="1441904" cy="1010576"/>
            </a:xfrm>
          </p:grpSpPr>
          <p:sp>
            <p:nvSpPr>
              <p:cNvPr id="29" name="椭圆 28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30" name="圆角矩形 29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AS5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14" name="组 13"/>
            <p:cNvGrpSpPr/>
            <p:nvPr/>
          </p:nvGrpSpPr>
          <p:grpSpPr>
            <a:xfrm>
              <a:off x="968484" y="4575522"/>
              <a:ext cx="1441904" cy="1010576"/>
              <a:chOff x="3246635" y="3558483"/>
              <a:chExt cx="1441904" cy="1010576"/>
            </a:xfrm>
          </p:grpSpPr>
          <p:sp>
            <p:nvSpPr>
              <p:cNvPr id="27" name="椭圆 26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28" name="圆角矩形 27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AS6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15" name="组 14"/>
            <p:cNvGrpSpPr/>
            <p:nvPr/>
          </p:nvGrpSpPr>
          <p:grpSpPr>
            <a:xfrm>
              <a:off x="4738021" y="4575522"/>
              <a:ext cx="1441904" cy="1010576"/>
              <a:chOff x="3246635" y="3558483"/>
              <a:chExt cx="1441904" cy="1010576"/>
            </a:xfrm>
          </p:grpSpPr>
          <p:sp>
            <p:nvSpPr>
              <p:cNvPr id="25" name="椭圆 24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26" name="圆角矩形 25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AS7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cxnSp>
          <p:nvCxnSpPr>
            <p:cNvPr id="16" name="直线连接符 15"/>
            <p:cNvCxnSpPr>
              <a:stCxn id="33" idx="4"/>
              <a:endCxn id="28" idx="0"/>
            </p:cNvCxnSpPr>
            <p:nvPr/>
          </p:nvCxnSpPr>
          <p:spPr>
            <a:xfrm>
              <a:off x="1675081" y="4042171"/>
              <a:ext cx="14356" cy="533351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线连接符 16"/>
            <p:cNvCxnSpPr>
              <a:stCxn id="31" idx="4"/>
              <a:endCxn id="26" idx="1"/>
            </p:cNvCxnSpPr>
            <p:nvPr/>
          </p:nvCxnSpPr>
          <p:spPr>
            <a:xfrm>
              <a:off x="4089192" y="4042171"/>
              <a:ext cx="996506" cy="691466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连接符 17"/>
            <p:cNvCxnSpPr>
              <a:stCxn id="29" idx="4"/>
              <a:endCxn id="26" idx="3"/>
            </p:cNvCxnSpPr>
            <p:nvPr/>
          </p:nvCxnSpPr>
          <p:spPr>
            <a:xfrm flipH="1">
              <a:off x="5832249" y="4005512"/>
              <a:ext cx="720951" cy="728125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线连接符 18"/>
            <p:cNvCxnSpPr>
              <a:stCxn id="37" idx="5"/>
              <a:endCxn id="30" idx="0"/>
            </p:cNvCxnSpPr>
            <p:nvPr/>
          </p:nvCxnSpPr>
          <p:spPr>
            <a:xfrm>
              <a:off x="5666188" y="2545607"/>
              <a:ext cx="887013" cy="449329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线连接符 19"/>
            <p:cNvCxnSpPr>
              <a:endCxn id="32" idx="0"/>
            </p:cNvCxnSpPr>
            <p:nvPr/>
          </p:nvCxnSpPr>
          <p:spPr>
            <a:xfrm>
              <a:off x="3486632" y="2545607"/>
              <a:ext cx="602561" cy="485988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线连接符 20"/>
            <p:cNvCxnSpPr>
              <a:stCxn id="35" idx="3"/>
              <a:endCxn id="34" idx="0"/>
            </p:cNvCxnSpPr>
            <p:nvPr/>
          </p:nvCxnSpPr>
          <p:spPr>
            <a:xfrm flipH="1">
              <a:off x="1675082" y="2545607"/>
              <a:ext cx="928484" cy="485988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连接符 21"/>
            <p:cNvCxnSpPr>
              <a:stCxn id="36" idx="3"/>
              <a:endCxn id="38" idx="1"/>
            </p:cNvCxnSpPr>
            <p:nvPr/>
          </p:nvCxnSpPr>
          <p:spPr>
            <a:xfrm>
              <a:off x="3486632" y="1823574"/>
              <a:ext cx="1296491" cy="0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线连接符 22"/>
            <p:cNvCxnSpPr>
              <a:stCxn id="33" idx="6"/>
              <a:endCxn id="31" idx="2"/>
            </p:cNvCxnSpPr>
            <p:nvPr/>
          </p:nvCxnSpPr>
          <p:spPr>
            <a:xfrm>
              <a:off x="2396033" y="3596863"/>
              <a:ext cx="972207" cy="0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线连接符 23"/>
            <p:cNvCxnSpPr>
              <a:stCxn id="31" idx="6"/>
              <a:endCxn id="29" idx="2"/>
            </p:cNvCxnSpPr>
            <p:nvPr/>
          </p:nvCxnSpPr>
          <p:spPr>
            <a:xfrm flipV="1">
              <a:off x="4810144" y="3560205"/>
              <a:ext cx="1022104" cy="36659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任意形状 41"/>
          <p:cNvSpPr/>
          <p:nvPr/>
        </p:nvSpPr>
        <p:spPr>
          <a:xfrm>
            <a:off x="1982383" y="4800850"/>
            <a:ext cx="41300" cy="1393798"/>
          </a:xfrm>
          <a:custGeom>
            <a:avLst/>
            <a:gdLst>
              <a:gd name="connsiteX0" fmla="*/ 41300 w 41300"/>
              <a:gd name="connsiteY0" fmla="*/ 0 h 1393798"/>
              <a:gd name="connsiteX1" fmla="*/ 0 w 41300"/>
              <a:gd name="connsiteY1" fmla="*/ 1393798 h 1393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1300" h="1393798">
                <a:moveTo>
                  <a:pt x="41300" y="0"/>
                </a:moveTo>
                <a:cubicBezTo>
                  <a:pt x="27533" y="576447"/>
                  <a:pt x="13766" y="1152895"/>
                  <a:pt x="0" y="1393798"/>
                </a:cubicBezTo>
              </a:path>
            </a:pathLst>
          </a:custGeom>
          <a:ln w="5715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6" name="任意形状 45"/>
          <p:cNvSpPr/>
          <p:nvPr/>
        </p:nvSpPr>
        <p:spPr>
          <a:xfrm>
            <a:off x="2173818" y="3345114"/>
            <a:ext cx="1429577" cy="2901164"/>
          </a:xfrm>
          <a:custGeom>
            <a:avLst/>
            <a:gdLst>
              <a:gd name="connsiteX0" fmla="*/ 1429577 w 1429577"/>
              <a:gd name="connsiteY0" fmla="*/ 0 h 2901164"/>
              <a:gd name="connsiteX1" fmla="*/ 190588 w 1429577"/>
              <a:gd name="connsiteY1" fmla="*/ 1187309 h 2901164"/>
              <a:gd name="connsiteX2" fmla="*/ 4740 w 1429577"/>
              <a:gd name="connsiteY2" fmla="*/ 2901164 h 2901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29577" h="2901164">
                <a:moveTo>
                  <a:pt x="1429577" y="0"/>
                </a:moveTo>
                <a:cubicBezTo>
                  <a:pt x="928819" y="351891"/>
                  <a:pt x="428061" y="703782"/>
                  <a:pt x="190588" y="1187309"/>
                </a:cubicBezTo>
                <a:cubicBezTo>
                  <a:pt x="-46885" y="1670836"/>
                  <a:pt x="4740" y="2901164"/>
                  <a:pt x="4740" y="2901164"/>
                </a:cubicBezTo>
              </a:path>
            </a:pathLst>
          </a:custGeom>
          <a:ln w="5715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圆角矩形 49"/>
          <p:cNvSpPr/>
          <p:nvPr/>
        </p:nvSpPr>
        <p:spPr>
          <a:xfrm>
            <a:off x="1430355" y="6245783"/>
            <a:ext cx="1555450" cy="366351"/>
          </a:xfrm>
          <a:prstGeom prst="roundRect">
            <a:avLst/>
          </a:prstGeom>
          <a:solidFill>
            <a:srgbClr val="008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10.0.0.0/16</a:t>
            </a:r>
            <a:endParaRPr kumimoji="1" lang="zh-CN" altLang="en-US" sz="1600" dirty="0" smtClean="0">
              <a:latin typeface="Arial Black"/>
              <a:ea typeface="微软雅黑"/>
              <a:cs typeface="Arial Black"/>
            </a:endParaRPr>
          </a:p>
        </p:txBody>
      </p:sp>
      <p:sp>
        <p:nvSpPr>
          <p:cNvPr id="51" name="任意形状 50"/>
          <p:cNvSpPr/>
          <p:nvPr/>
        </p:nvSpPr>
        <p:spPr>
          <a:xfrm>
            <a:off x="4542961" y="4530965"/>
            <a:ext cx="1228665" cy="1591420"/>
          </a:xfrm>
          <a:custGeom>
            <a:avLst/>
            <a:gdLst>
              <a:gd name="connsiteX0" fmla="*/ 0 w 1228665"/>
              <a:gd name="connsiteY0" fmla="*/ 125351 h 1591420"/>
              <a:gd name="connsiteX1" fmla="*/ 371697 w 1228665"/>
              <a:gd name="connsiteY1" fmla="*/ 146000 h 1591420"/>
              <a:gd name="connsiteX2" fmla="*/ 1228665 w 1228665"/>
              <a:gd name="connsiteY2" fmla="*/ 1591420 h 1591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665" h="1591420">
                <a:moveTo>
                  <a:pt x="0" y="125351"/>
                </a:moveTo>
                <a:cubicBezTo>
                  <a:pt x="83460" y="13503"/>
                  <a:pt x="166920" y="-98345"/>
                  <a:pt x="371697" y="146000"/>
                </a:cubicBezTo>
                <a:cubicBezTo>
                  <a:pt x="576474" y="390345"/>
                  <a:pt x="1228665" y="1591420"/>
                  <a:pt x="1228665" y="1591420"/>
                </a:cubicBezTo>
              </a:path>
            </a:pathLst>
          </a:custGeom>
          <a:ln w="57150" cmpd="sng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任意形状 51"/>
          <p:cNvSpPr/>
          <p:nvPr/>
        </p:nvSpPr>
        <p:spPr>
          <a:xfrm>
            <a:off x="5398387" y="6308220"/>
            <a:ext cx="982550" cy="393802"/>
          </a:xfrm>
          <a:custGeom>
            <a:avLst/>
            <a:gdLst>
              <a:gd name="connsiteX0" fmla="*/ 166740 w 982550"/>
              <a:gd name="connsiteY0" fmla="*/ 20649 h 393802"/>
              <a:gd name="connsiteX1" fmla="*/ 32517 w 982550"/>
              <a:gd name="connsiteY1" fmla="*/ 309733 h 393802"/>
              <a:gd name="connsiteX2" fmla="*/ 703636 w 982550"/>
              <a:gd name="connsiteY2" fmla="*/ 392328 h 393802"/>
              <a:gd name="connsiteX3" fmla="*/ 982408 w 982550"/>
              <a:gd name="connsiteY3" fmla="*/ 258111 h 393802"/>
              <a:gd name="connsiteX4" fmla="*/ 744936 w 982550"/>
              <a:gd name="connsiteY4" fmla="*/ 0 h 393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2550" h="393802">
                <a:moveTo>
                  <a:pt x="166740" y="20649"/>
                </a:moveTo>
                <a:cubicBezTo>
                  <a:pt x="54887" y="134218"/>
                  <a:pt x="-56966" y="247787"/>
                  <a:pt x="32517" y="309733"/>
                </a:cubicBezTo>
                <a:cubicBezTo>
                  <a:pt x="122000" y="371680"/>
                  <a:pt x="545321" y="400932"/>
                  <a:pt x="703636" y="392328"/>
                </a:cubicBezTo>
                <a:cubicBezTo>
                  <a:pt x="861951" y="383724"/>
                  <a:pt x="975525" y="323499"/>
                  <a:pt x="982408" y="258111"/>
                </a:cubicBezTo>
                <a:cubicBezTo>
                  <a:pt x="989291" y="192723"/>
                  <a:pt x="744936" y="0"/>
                  <a:pt x="744936" y="0"/>
                </a:cubicBezTo>
              </a:path>
            </a:pathLst>
          </a:custGeom>
          <a:ln w="57150" cmpd="sng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3" name="任意形状 52"/>
          <p:cNvSpPr/>
          <p:nvPr/>
        </p:nvSpPr>
        <p:spPr>
          <a:xfrm>
            <a:off x="5967798" y="4542750"/>
            <a:ext cx="1078506" cy="1445419"/>
          </a:xfrm>
          <a:custGeom>
            <a:avLst/>
            <a:gdLst>
              <a:gd name="connsiteX0" fmla="*/ 1011841 w 1078506"/>
              <a:gd name="connsiteY0" fmla="*/ 0 h 1445419"/>
              <a:gd name="connsiteX1" fmla="*/ 970542 w 1078506"/>
              <a:gd name="connsiteY1" fmla="*/ 443950 h 1445419"/>
              <a:gd name="connsiteX2" fmla="*/ 0 w 1078506"/>
              <a:gd name="connsiteY2" fmla="*/ 1445419 h 144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78506" h="1445419">
                <a:moveTo>
                  <a:pt x="1011841" y="0"/>
                </a:moveTo>
                <a:cubicBezTo>
                  <a:pt x="1075511" y="101523"/>
                  <a:pt x="1139182" y="203047"/>
                  <a:pt x="970542" y="443950"/>
                </a:cubicBezTo>
                <a:cubicBezTo>
                  <a:pt x="801902" y="684853"/>
                  <a:pt x="0" y="1445419"/>
                  <a:pt x="0" y="1445419"/>
                </a:cubicBezTo>
              </a:path>
            </a:pathLst>
          </a:custGeom>
          <a:ln w="57150" cmpd="sng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4" name="任意形状 53"/>
          <p:cNvSpPr/>
          <p:nvPr/>
        </p:nvSpPr>
        <p:spPr>
          <a:xfrm>
            <a:off x="5833576" y="3066362"/>
            <a:ext cx="1742494" cy="3056030"/>
          </a:xfrm>
          <a:custGeom>
            <a:avLst/>
            <a:gdLst>
              <a:gd name="connsiteX0" fmla="*/ 0 w 1742494"/>
              <a:gd name="connsiteY0" fmla="*/ 0 h 3056030"/>
              <a:gd name="connsiteX1" fmla="*/ 1590036 w 1742494"/>
              <a:gd name="connsiteY1" fmla="*/ 846603 h 3056030"/>
              <a:gd name="connsiteX2" fmla="*/ 1651986 w 1742494"/>
              <a:gd name="connsiteY2" fmla="*/ 1393797 h 3056030"/>
              <a:gd name="connsiteX3" fmla="*/ 1352563 w 1742494"/>
              <a:gd name="connsiteY3" fmla="*/ 2013263 h 3056030"/>
              <a:gd name="connsiteX4" fmla="*/ 268448 w 1742494"/>
              <a:gd name="connsiteY4" fmla="*/ 3056030 h 3056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42494" h="3056030">
                <a:moveTo>
                  <a:pt x="0" y="0"/>
                </a:moveTo>
                <a:cubicBezTo>
                  <a:pt x="657352" y="307152"/>
                  <a:pt x="1314705" y="614304"/>
                  <a:pt x="1590036" y="846603"/>
                </a:cubicBezTo>
                <a:cubicBezTo>
                  <a:pt x="1865367" y="1078903"/>
                  <a:pt x="1691565" y="1199354"/>
                  <a:pt x="1651986" y="1393797"/>
                </a:cubicBezTo>
                <a:cubicBezTo>
                  <a:pt x="1612407" y="1588240"/>
                  <a:pt x="1583153" y="1736224"/>
                  <a:pt x="1352563" y="2013263"/>
                </a:cubicBezTo>
                <a:cubicBezTo>
                  <a:pt x="1121973" y="2290302"/>
                  <a:pt x="268448" y="3056030"/>
                  <a:pt x="268448" y="3056030"/>
                </a:cubicBezTo>
              </a:path>
            </a:pathLst>
          </a:custGeom>
          <a:ln w="57150" cmpd="sng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6" name="圆角矩形 55"/>
          <p:cNvSpPr/>
          <p:nvPr/>
        </p:nvSpPr>
        <p:spPr>
          <a:xfrm>
            <a:off x="4334462" y="6011472"/>
            <a:ext cx="1555450" cy="366351"/>
          </a:xfrm>
          <a:prstGeom prst="roundRect">
            <a:avLst/>
          </a:prstGeom>
          <a:solidFill>
            <a:srgbClr val="FF7F0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>
                <a:latin typeface="Arial Black"/>
                <a:ea typeface="微软雅黑"/>
                <a:cs typeface="Arial Black"/>
              </a:rPr>
              <a:t>10.0.0.0/1</a:t>
            </a:r>
            <a:r>
              <a:rPr kumimoji="1" lang="en-US" altLang="zh-CN" sz="1400" dirty="0">
                <a:latin typeface="Arial Black"/>
                <a:ea typeface="微软雅黑"/>
                <a:cs typeface="Arial Black"/>
              </a:rPr>
              <a:t>7</a:t>
            </a:r>
            <a:endParaRPr kumimoji="1" lang="zh-CN" altLang="en-US" sz="1400" dirty="0" smtClean="0">
              <a:latin typeface="Arial Black"/>
              <a:ea typeface="微软雅黑"/>
              <a:cs typeface="Arial Black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5908825" y="6013738"/>
            <a:ext cx="1555450" cy="366351"/>
          </a:xfrm>
          <a:prstGeom prst="roundRect">
            <a:avLst/>
          </a:prstGeom>
          <a:solidFill>
            <a:srgbClr val="FF7F0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>
                <a:latin typeface="Arial Black"/>
                <a:ea typeface="微软雅黑"/>
                <a:cs typeface="Arial Black"/>
              </a:rPr>
              <a:t>10.0.128.0/1</a:t>
            </a:r>
            <a:r>
              <a:rPr kumimoji="1" lang="en-US" altLang="zh-CN" sz="1400" dirty="0">
                <a:latin typeface="Arial Black"/>
                <a:ea typeface="微软雅黑"/>
                <a:cs typeface="Arial Black"/>
              </a:rPr>
              <a:t>7</a:t>
            </a:r>
            <a:endParaRPr kumimoji="1" lang="zh-CN" altLang="en-US" sz="1400" dirty="0" smtClean="0">
              <a:latin typeface="Arial Black"/>
              <a:ea typeface="微软雅黑"/>
              <a:cs typeface="Arial Black"/>
            </a:endParaRPr>
          </a:p>
        </p:txBody>
      </p:sp>
      <p:sp>
        <p:nvSpPr>
          <p:cNvPr id="4" name="任意形状 3"/>
          <p:cNvSpPr/>
          <p:nvPr/>
        </p:nvSpPr>
        <p:spPr>
          <a:xfrm>
            <a:off x="4057690" y="3221221"/>
            <a:ext cx="1765560" cy="2694675"/>
          </a:xfrm>
          <a:custGeom>
            <a:avLst/>
            <a:gdLst>
              <a:gd name="connsiteX0" fmla="*/ 0 w 1765560"/>
              <a:gd name="connsiteY0" fmla="*/ 0 h 2694675"/>
              <a:gd name="connsiteX1" fmla="*/ 1053141 w 1765560"/>
              <a:gd name="connsiteY1" fmla="*/ 1269904 h 2694675"/>
              <a:gd name="connsiteX2" fmla="*/ 1765560 w 1765560"/>
              <a:gd name="connsiteY2" fmla="*/ 2694675 h 269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65560" h="2694675">
                <a:moveTo>
                  <a:pt x="0" y="0"/>
                </a:moveTo>
                <a:cubicBezTo>
                  <a:pt x="379440" y="410396"/>
                  <a:pt x="758881" y="820792"/>
                  <a:pt x="1053141" y="1269904"/>
                </a:cubicBezTo>
                <a:cubicBezTo>
                  <a:pt x="1347401" y="1719017"/>
                  <a:pt x="1765560" y="2694675"/>
                  <a:pt x="1765560" y="2694675"/>
                </a:cubicBezTo>
              </a:path>
            </a:pathLst>
          </a:custGeom>
          <a:ln w="57150" cmpd="sng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任意形状 6"/>
          <p:cNvSpPr/>
          <p:nvPr/>
        </p:nvSpPr>
        <p:spPr>
          <a:xfrm>
            <a:off x="2477979" y="4479964"/>
            <a:ext cx="2994224" cy="1508203"/>
          </a:xfrm>
          <a:custGeom>
            <a:avLst/>
            <a:gdLst>
              <a:gd name="connsiteX0" fmla="*/ 0 w 2994224"/>
              <a:gd name="connsiteY0" fmla="*/ 104081 h 1508203"/>
              <a:gd name="connsiteX1" fmla="*/ 1734585 w 2994224"/>
              <a:gd name="connsiteY1" fmla="*/ 145379 h 1508203"/>
              <a:gd name="connsiteX2" fmla="*/ 2994224 w 2994224"/>
              <a:gd name="connsiteY2" fmla="*/ 1508203 h 1508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4224" h="1508203">
                <a:moveTo>
                  <a:pt x="0" y="104081"/>
                </a:moveTo>
                <a:cubicBezTo>
                  <a:pt x="617774" y="7720"/>
                  <a:pt x="1235548" y="-88641"/>
                  <a:pt x="1734585" y="145379"/>
                </a:cubicBezTo>
                <a:cubicBezTo>
                  <a:pt x="2233622" y="379399"/>
                  <a:pt x="2994224" y="1508203"/>
                  <a:pt x="2994224" y="1508203"/>
                </a:cubicBezTo>
              </a:path>
            </a:pathLst>
          </a:custGeom>
          <a:ln w="57150" cmpd="sng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6244761" y="1911351"/>
            <a:ext cx="2770250" cy="1309870"/>
          </a:xfrm>
          <a:prstGeom prst="roundRect">
            <a:avLst/>
          </a:prstGeom>
          <a:solidFill>
            <a:srgbClr val="FF7F0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如果前缀是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10.0.0.0/24,</a:t>
            </a:r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 而通常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BGP</a:t>
            </a:r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路由器配置会</a:t>
            </a:r>
            <a:endParaRPr kumimoji="1" lang="en-US" altLang="zh-CN" sz="1600" dirty="0" smtClean="0">
              <a:latin typeface="Arial Black"/>
              <a:ea typeface="微软雅黑"/>
              <a:cs typeface="Arial Black"/>
            </a:endParaRPr>
          </a:p>
          <a:p>
            <a:pPr algn="ctr"/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过滤掉长于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/24</a:t>
            </a:r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的前缀，则此方法无法成功。</a:t>
            </a:r>
            <a:endParaRPr kumimoji="1" lang="en-US" altLang="zh-CN" sz="1600" dirty="0" smtClean="0">
              <a:latin typeface="Arial Black"/>
              <a:ea typeface="微软雅黑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4041782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42" grpId="0" animBg="1"/>
      <p:bldP spid="46" grpId="0" animBg="1"/>
      <p:bldP spid="56" grpId="0" animBg="1"/>
      <p:bldP spid="57" grpId="0" animBg="1"/>
      <p:bldP spid="4" grpId="0" animBg="1"/>
      <p:bldP spid="7" grpId="0" animBg="1"/>
      <p:bldP spid="5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前缀劫持实例：巴基斯坦电信事故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81358"/>
            <a:ext cx="8229600" cy="974055"/>
          </a:xfrm>
        </p:spPr>
        <p:txBody>
          <a:bodyPr/>
          <a:lstStyle/>
          <a:p>
            <a:r>
              <a:rPr kumimoji="1" lang="en-US" altLang="zh-CN" sz="2000" dirty="0" smtClean="0"/>
              <a:t>2008</a:t>
            </a:r>
            <a:r>
              <a:rPr kumimoji="1" lang="zh-CN" altLang="en-US" sz="2000" dirty="0" smtClean="0"/>
              <a:t>年</a:t>
            </a:r>
            <a:r>
              <a:rPr kumimoji="1" lang="en-US" altLang="zh-CN" sz="2000" dirty="0" smtClean="0"/>
              <a:t>2</a:t>
            </a:r>
            <a:r>
              <a:rPr kumimoji="1" lang="zh-CN" altLang="en-US" sz="2000" dirty="0" smtClean="0"/>
              <a:t>月</a:t>
            </a:r>
            <a:r>
              <a:rPr kumimoji="1" lang="en-US" altLang="zh-CN" sz="2000" dirty="0" smtClean="0"/>
              <a:t>24</a:t>
            </a:r>
            <a:r>
              <a:rPr kumimoji="1" lang="zh-CN" altLang="en-US" sz="2000" dirty="0" smtClean="0"/>
              <a:t>日，巴基斯坦政府封杀</a:t>
            </a:r>
            <a:r>
              <a:rPr kumimoji="1" lang="en-US" altLang="zh-CN" sz="2000" dirty="0" smtClean="0"/>
              <a:t>YouTube</a:t>
            </a:r>
            <a:r>
              <a:rPr kumimoji="1" lang="zh-CN" altLang="en-US" sz="2000" dirty="0" smtClean="0"/>
              <a:t>，巴基斯坦电信计划在国内网络劫持</a:t>
            </a:r>
            <a:r>
              <a:rPr kumimoji="1" lang="en-US" altLang="zh-CN" sz="2000" dirty="0" smtClean="0"/>
              <a:t>YouTube</a:t>
            </a:r>
            <a:r>
              <a:rPr kumimoji="1" lang="zh-CN" altLang="en-US" sz="2000" dirty="0" smtClean="0"/>
              <a:t>的一个子前缀，但由于配置错误，该路由被泄露到上游网络提供商</a:t>
            </a:r>
            <a:r>
              <a:rPr kumimoji="1" lang="en-US" altLang="zh-CN" sz="2000" dirty="0" smtClean="0"/>
              <a:t>PCCW</a:t>
            </a:r>
            <a:r>
              <a:rPr kumimoji="1" lang="zh-CN" altLang="en-US" sz="2000" dirty="0" smtClean="0"/>
              <a:t>（盈科电讯），导致</a:t>
            </a:r>
            <a:r>
              <a:rPr kumimoji="1" lang="en-US" altLang="zh-CN" sz="2000" dirty="0" smtClean="0"/>
              <a:t>YouTube</a:t>
            </a:r>
            <a:r>
              <a:rPr kumimoji="1" lang="zh-CN" altLang="en-US" sz="2000" dirty="0" smtClean="0"/>
              <a:t>网站下线</a:t>
            </a:r>
            <a:endParaRPr kumimoji="1" lang="zh-CN" altLang="en-US" sz="20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31</a:t>
            </a:fld>
            <a:endParaRPr kumimoji="1" lang="zh-CN" altLang="en-US" dirty="0"/>
          </a:p>
        </p:txBody>
      </p:sp>
      <p:sp>
        <p:nvSpPr>
          <p:cNvPr id="5" name="圆角矩形 4"/>
          <p:cNvSpPr/>
          <p:nvPr/>
        </p:nvSpPr>
        <p:spPr>
          <a:xfrm>
            <a:off x="165898" y="3623307"/>
            <a:ext cx="2112957" cy="628235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>
                <a:latin typeface="Arial Black"/>
                <a:ea typeface="微软雅黑"/>
                <a:cs typeface="Arial Black"/>
              </a:rPr>
              <a:t>2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08.65.153.0/24</a:t>
            </a:r>
          </a:p>
          <a:p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17557</a:t>
            </a:r>
            <a:endParaRPr kumimoji="1" lang="zh-CN" altLang="en-US" sz="1600" dirty="0" smtClean="0">
              <a:latin typeface="Arial Black"/>
              <a:ea typeface="微软雅黑"/>
              <a:cs typeface="Arial Black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732383" y="4072861"/>
            <a:ext cx="1708498" cy="1055281"/>
          </a:xfrm>
          <a:prstGeom prst="ellipse">
            <a:avLst/>
          </a:prstGeom>
          <a:noFill/>
          <a:ln w="57150" cmpd="sng">
            <a:solidFill>
              <a:srgbClr val="0080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AS</a:t>
            </a:r>
            <a:r>
              <a:rPr kumimoji="1" lang="en-US" altLang="zh-CN" sz="1600" dirty="0">
                <a:solidFill>
                  <a:srgbClr val="3366FF"/>
                </a:solidFill>
                <a:latin typeface="Arial Black"/>
                <a:cs typeface="Arial Black"/>
              </a:rPr>
              <a:t>1</a:t>
            </a:r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7557</a:t>
            </a:r>
          </a:p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Pakistan</a:t>
            </a:r>
            <a:r>
              <a:rPr kumimoji="1" lang="zh-CN" altLang="en-US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 </a:t>
            </a:r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Telecom</a:t>
            </a:r>
            <a:endParaRPr kumimoji="1" lang="zh-CN" altLang="en-US" sz="1600" dirty="0" smtClean="0">
              <a:solidFill>
                <a:srgbClr val="3366FF"/>
              </a:solidFill>
              <a:latin typeface="Arial Black"/>
              <a:cs typeface="Arial Black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2411852" y="5484719"/>
            <a:ext cx="1831967" cy="1055281"/>
          </a:xfrm>
          <a:prstGeom prst="ellipse">
            <a:avLst/>
          </a:prstGeom>
          <a:noFill/>
          <a:ln w="57150" cmpd="sng">
            <a:solidFill>
              <a:srgbClr val="0080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>
                <a:solidFill>
                  <a:srgbClr val="3366FF"/>
                </a:solidFill>
                <a:latin typeface="Arial Black"/>
                <a:cs typeface="Arial Black"/>
              </a:rPr>
              <a:t>AS18173</a:t>
            </a:r>
          </a:p>
          <a:p>
            <a:pPr algn="ctr"/>
            <a:r>
              <a:rPr kumimoji="1" lang="en-US" altLang="zh-CN" sz="1400" dirty="0" smtClean="0">
                <a:solidFill>
                  <a:srgbClr val="3366FF"/>
                </a:solidFill>
                <a:latin typeface="Arial Black"/>
                <a:cs typeface="Arial Black"/>
              </a:rPr>
              <a:t>Allied</a:t>
            </a:r>
            <a:r>
              <a:rPr kumimoji="1" lang="zh-CN" altLang="en-US" sz="1400" dirty="0">
                <a:solidFill>
                  <a:srgbClr val="3366FF"/>
                </a:solidFill>
                <a:latin typeface="Arial Black"/>
                <a:cs typeface="Arial Black"/>
              </a:rPr>
              <a:t> 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Arial Black"/>
                <a:cs typeface="Arial Black"/>
              </a:rPr>
              <a:t>Bank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Arial Black"/>
                <a:cs typeface="Arial Black"/>
              </a:rPr>
              <a:t> 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Arial Black"/>
                <a:cs typeface="Arial Black"/>
              </a:rPr>
              <a:t>Pakistan</a:t>
            </a:r>
          </a:p>
        </p:txBody>
      </p:sp>
      <p:cxnSp>
        <p:nvCxnSpPr>
          <p:cNvPr id="8" name="直线连接符 7"/>
          <p:cNvCxnSpPr>
            <a:stCxn id="9" idx="4"/>
            <a:endCxn id="6" idx="0"/>
          </p:cNvCxnSpPr>
          <p:nvPr/>
        </p:nvCxnSpPr>
        <p:spPr>
          <a:xfrm>
            <a:off x="2586632" y="3562185"/>
            <a:ext cx="0" cy="510676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1732383" y="2506904"/>
            <a:ext cx="1708498" cy="1055281"/>
          </a:xfrm>
          <a:prstGeom prst="ellipse">
            <a:avLst/>
          </a:prstGeom>
          <a:noFill/>
          <a:ln w="57150" cmpd="sng">
            <a:solidFill>
              <a:srgbClr val="0080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AS3491</a:t>
            </a:r>
          </a:p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PCCW</a:t>
            </a:r>
            <a:endParaRPr kumimoji="1" lang="zh-CN" altLang="en-US" sz="1600" dirty="0" smtClean="0">
              <a:solidFill>
                <a:srgbClr val="3366FF"/>
              </a:solidFill>
              <a:latin typeface="Arial Black"/>
              <a:cs typeface="Arial Black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6945673" y="3623307"/>
            <a:ext cx="1708498" cy="1055281"/>
          </a:xfrm>
          <a:prstGeom prst="ellipse">
            <a:avLst/>
          </a:prstGeom>
          <a:noFill/>
          <a:ln w="57150" cmpd="sng">
            <a:solidFill>
              <a:srgbClr val="0080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>
                <a:solidFill>
                  <a:srgbClr val="3366FF"/>
                </a:solidFill>
                <a:latin typeface="Arial Black"/>
                <a:cs typeface="Arial Black"/>
              </a:rPr>
              <a:t>AS25462</a:t>
            </a:r>
            <a:endParaRPr kumimoji="1" lang="en-US" altLang="zh-CN" sz="1400" dirty="0">
              <a:solidFill>
                <a:srgbClr val="3366FF"/>
              </a:solidFill>
              <a:latin typeface="Arial Black"/>
              <a:cs typeface="Arial Black"/>
            </a:endParaRPr>
          </a:p>
          <a:p>
            <a:pPr algn="ctr"/>
            <a:r>
              <a:rPr kumimoji="1" lang="en-US" altLang="zh-CN" sz="1400" dirty="0" smtClean="0">
                <a:solidFill>
                  <a:srgbClr val="3366FF"/>
                </a:solidFill>
                <a:latin typeface="Arial Black"/>
                <a:cs typeface="Arial Black"/>
              </a:rPr>
              <a:t>RETN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Arial Black"/>
                <a:cs typeface="Arial Black"/>
              </a:rPr>
              <a:t> 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Arial Black"/>
                <a:cs typeface="Arial Black"/>
              </a:rPr>
              <a:t>Ltd</a:t>
            </a:r>
            <a:endParaRPr kumimoji="1" lang="zh-CN" altLang="en-US" sz="1400" dirty="0" smtClean="0">
              <a:solidFill>
                <a:srgbClr val="3366FF"/>
              </a:solidFill>
              <a:latin typeface="Arial Black"/>
              <a:cs typeface="Arial Black"/>
            </a:endParaRPr>
          </a:p>
        </p:txBody>
      </p:sp>
      <p:cxnSp>
        <p:nvCxnSpPr>
          <p:cNvPr id="11" name="直线连接符 10"/>
          <p:cNvCxnSpPr>
            <a:stCxn id="42" idx="2"/>
            <a:endCxn id="9" idx="6"/>
          </p:cNvCxnSpPr>
          <p:nvPr/>
        </p:nvCxnSpPr>
        <p:spPr>
          <a:xfrm flipH="1">
            <a:off x="3440881" y="3034545"/>
            <a:ext cx="716067" cy="0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/>
          <p:cNvCxnSpPr>
            <a:stCxn id="6" idx="5"/>
            <a:endCxn id="7" idx="0"/>
          </p:cNvCxnSpPr>
          <p:nvPr/>
        </p:nvCxnSpPr>
        <p:spPr>
          <a:xfrm>
            <a:off x="3190677" y="4973600"/>
            <a:ext cx="137159" cy="511119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圆角矩形 14"/>
          <p:cNvSpPr/>
          <p:nvPr/>
        </p:nvSpPr>
        <p:spPr>
          <a:xfrm>
            <a:off x="5548295" y="4802373"/>
            <a:ext cx="2193367" cy="628235"/>
          </a:xfrm>
          <a:prstGeom prst="roundRect">
            <a:avLst/>
          </a:prstGeom>
          <a:solidFill>
            <a:srgbClr val="0096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>
                <a:latin typeface="Arial Black"/>
                <a:ea typeface="微软雅黑"/>
                <a:cs typeface="Arial Black"/>
              </a:rPr>
              <a:t>2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08.65.153.0/22</a:t>
            </a:r>
          </a:p>
          <a:p>
            <a:r>
              <a:rPr kumimoji="1" lang="en-US" altLang="zh-CN" sz="1600" dirty="0">
                <a:latin typeface="Arial Black"/>
                <a:ea typeface="微软雅黑"/>
                <a:cs typeface="Arial Black"/>
              </a:rPr>
              <a:t>3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6561</a:t>
            </a:r>
            <a:endParaRPr kumimoji="1" lang="zh-CN" altLang="en-US" sz="1600" dirty="0" smtClean="0">
              <a:latin typeface="Arial Black"/>
              <a:ea typeface="微软雅黑"/>
              <a:cs typeface="Arial Black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4383515" y="5484719"/>
            <a:ext cx="2112957" cy="1055281"/>
          </a:xfrm>
          <a:prstGeom prst="ellipse">
            <a:avLst/>
          </a:prstGeom>
          <a:noFill/>
          <a:ln w="57150" cmpd="sng">
            <a:solidFill>
              <a:srgbClr val="0080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>
                <a:solidFill>
                  <a:srgbClr val="3366FF"/>
                </a:solidFill>
                <a:latin typeface="Arial Black"/>
                <a:cs typeface="Arial Black"/>
              </a:rPr>
              <a:t>AS58467</a:t>
            </a:r>
          </a:p>
          <a:p>
            <a:pPr algn="ctr"/>
            <a:r>
              <a:rPr kumimoji="1" lang="en-US" altLang="zh-CN" sz="1400" dirty="0" smtClean="0">
                <a:solidFill>
                  <a:srgbClr val="3366FF"/>
                </a:solidFill>
                <a:latin typeface="Arial Black"/>
                <a:cs typeface="Arial Black"/>
              </a:rPr>
              <a:t>Lahore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Arial Black"/>
                <a:cs typeface="Arial Black"/>
              </a:rPr>
              <a:t> 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Arial Black"/>
                <a:cs typeface="Arial Black"/>
              </a:rPr>
              <a:t>Stock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Arial Black"/>
                <a:cs typeface="Arial Black"/>
              </a:rPr>
              <a:t> 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Arial Black"/>
                <a:cs typeface="Arial Black"/>
              </a:rPr>
              <a:t>Exchange</a:t>
            </a:r>
          </a:p>
        </p:txBody>
      </p:sp>
      <p:cxnSp>
        <p:nvCxnSpPr>
          <p:cNvPr id="18" name="直线连接符 17"/>
          <p:cNvCxnSpPr>
            <a:stCxn id="6" idx="6"/>
            <a:endCxn id="17" idx="1"/>
          </p:cNvCxnSpPr>
          <p:nvPr/>
        </p:nvCxnSpPr>
        <p:spPr>
          <a:xfrm>
            <a:off x="3440881" y="4600502"/>
            <a:ext cx="1252069" cy="1038759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165898" y="5512625"/>
            <a:ext cx="2112957" cy="1055281"/>
          </a:xfrm>
          <a:prstGeom prst="ellipse">
            <a:avLst/>
          </a:prstGeom>
          <a:noFill/>
          <a:ln w="57150" cmpd="sng">
            <a:solidFill>
              <a:srgbClr val="0080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>
                <a:solidFill>
                  <a:srgbClr val="3366FF"/>
                </a:solidFill>
                <a:latin typeface="Arial Black"/>
                <a:cs typeface="Arial Black"/>
              </a:rPr>
              <a:t>AS18173</a:t>
            </a:r>
          </a:p>
          <a:p>
            <a:pPr algn="ctr"/>
            <a:r>
              <a:rPr kumimoji="1" lang="en-US" altLang="zh-CN" sz="1400" dirty="0" smtClean="0">
                <a:solidFill>
                  <a:srgbClr val="3366FF"/>
                </a:solidFill>
                <a:latin typeface="Arial Black"/>
                <a:cs typeface="Arial Black"/>
              </a:rPr>
              <a:t>Aga</a:t>
            </a:r>
            <a:r>
              <a:rPr kumimoji="1" lang="zh-CN" altLang="en-US" sz="1400" dirty="0" smtClean="0">
                <a:solidFill>
                  <a:srgbClr val="3366FF"/>
                </a:solidFill>
                <a:latin typeface="Arial Black"/>
                <a:cs typeface="Arial Black"/>
              </a:rPr>
              <a:t> </a:t>
            </a:r>
            <a:r>
              <a:rPr kumimoji="1" lang="en-US" altLang="zh-CN" sz="1400" dirty="0" smtClean="0">
                <a:solidFill>
                  <a:srgbClr val="3366FF"/>
                </a:solidFill>
                <a:latin typeface="Arial Black"/>
                <a:cs typeface="Arial Black"/>
              </a:rPr>
              <a:t>Khan</a:t>
            </a:r>
            <a:endParaRPr kumimoji="1" lang="en-US" altLang="zh-CN" sz="1400" dirty="0">
              <a:solidFill>
                <a:srgbClr val="3366FF"/>
              </a:solidFill>
              <a:latin typeface="Arial Black"/>
              <a:cs typeface="Arial Black"/>
            </a:endParaRPr>
          </a:p>
          <a:p>
            <a:pPr algn="ctr"/>
            <a:r>
              <a:rPr kumimoji="1" lang="en-US" altLang="zh-CN" sz="1400" dirty="0" smtClean="0">
                <a:solidFill>
                  <a:srgbClr val="3366FF"/>
                </a:solidFill>
                <a:latin typeface="Arial Black"/>
                <a:cs typeface="Arial Black"/>
              </a:rPr>
              <a:t>University</a:t>
            </a:r>
          </a:p>
        </p:txBody>
      </p:sp>
      <p:cxnSp>
        <p:nvCxnSpPr>
          <p:cNvPr id="26" name="直线连接符 25"/>
          <p:cNvCxnSpPr>
            <a:stCxn id="6" idx="3"/>
            <a:endCxn id="25" idx="0"/>
          </p:cNvCxnSpPr>
          <p:nvPr/>
        </p:nvCxnSpPr>
        <p:spPr>
          <a:xfrm flipH="1">
            <a:off x="1222377" y="4973600"/>
            <a:ext cx="760210" cy="539025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椭圆 41"/>
          <p:cNvSpPr/>
          <p:nvPr/>
        </p:nvSpPr>
        <p:spPr>
          <a:xfrm>
            <a:off x="4156948" y="2506904"/>
            <a:ext cx="1708498" cy="1055281"/>
          </a:xfrm>
          <a:prstGeom prst="ellipse">
            <a:avLst/>
          </a:prstGeom>
          <a:noFill/>
          <a:ln w="57150" cmpd="sng">
            <a:solidFill>
              <a:srgbClr val="0080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AS3327</a:t>
            </a:r>
          </a:p>
          <a:p>
            <a:pPr algn="ctr"/>
            <a:r>
              <a:rPr kumimoji="1" lang="en-US" altLang="zh-CN" sz="1600" dirty="0" err="1" smtClean="0">
                <a:solidFill>
                  <a:srgbClr val="3366FF"/>
                </a:solidFill>
                <a:latin typeface="Arial Black"/>
                <a:cs typeface="Arial Black"/>
              </a:rPr>
              <a:t>Linx</a:t>
            </a:r>
            <a:r>
              <a:rPr kumimoji="1" lang="zh-CN" altLang="en-US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 </a:t>
            </a:r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Telecom</a:t>
            </a:r>
            <a:endParaRPr kumimoji="1" lang="zh-CN" altLang="en-US" sz="1600" dirty="0" smtClean="0">
              <a:solidFill>
                <a:srgbClr val="3366FF"/>
              </a:solidFill>
              <a:latin typeface="Arial Black"/>
              <a:cs typeface="Arial Black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6978302" y="5484718"/>
            <a:ext cx="1708498" cy="1055281"/>
          </a:xfrm>
          <a:prstGeom prst="ellipse">
            <a:avLst/>
          </a:prstGeom>
          <a:noFill/>
          <a:ln w="57150" cmpd="sng">
            <a:solidFill>
              <a:srgbClr val="0080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>
                <a:solidFill>
                  <a:srgbClr val="3366FF"/>
                </a:solidFill>
                <a:latin typeface="Arial Black"/>
                <a:cs typeface="Arial Black"/>
              </a:rPr>
              <a:t>AS36561</a:t>
            </a:r>
            <a:endParaRPr kumimoji="1" lang="en-US" altLang="zh-CN" sz="1400" dirty="0">
              <a:solidFill>
                <a:srgbClr val="3366FF"/>
              </a:solidFill>
              <a:latin typeface="Arial Black"/>
              <a:cs typeface="Arial Black"/>
            </a:endParaRPr>
          </a:p>
          <a:p>
            <a:pPr algn="ctr"/>
            <a:r>
              <a:rPr kumimoji="1" lang="en-US" altLang="zh-CN" sz="1400" dirty="0" smtClean="0">
                <a:solidFill>
                  <a:srgbClr val="3366FF"/>
                </a:solidFill>
                <a:latin typeface="Arial Black"/>
                <a:cs typeface="Arial Black"/>
              </a:rPr>
              <a:t>YouTube</a:t>
            </a:r>
            <a:endParaRPr kumimoji="1" lang="zh-CN" altLang="en-US" sz="1400" dirty="0" smtClean="0">
              <a:solidFill>
                <a:srgbClr val="3366FF"/>
              </a:solidFill>
              <a:latin typeface="Arial Black"/>
              <a:cs typeface="Arial Black"/>
            </a:endParaRPr>
          </a:p>
        </p:txBody>
      </p:sp>
      <p:cxnSp>
        <p:nvCxnSpPr>
          <p:cNvPr id="47" name="直线连接符 46"/>
          <p:cNvCxnSpPr>
            <a:stCxn id="42" idx="6"/>
            <a:endCxn id="10" idx="1"/>
          </p:cNvCxnSpPr>
          <p:nvPr/>
        </p:nvCxnSpPr>
        <p:spPr>
          <a:xfrm>
            <a:off x="5865446" y="3034545"/>
            <a:ext cx="1330431" cy="743304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直线连接符 49"/>
          <p:cNvCxnSpPr>
            <a:stCxn id="10" idx="4"/>
            <a:endCxn id="46" idx="0"/>
          </p:cNvCxnSpPr>
          <p:nvPr/>
        </p:nvCxnSpPr>
        <p:spPr>
          <a:xfrm>
            <a:off x="7799922" y="4678588"/>
            <a:ext cx="32629" cy="806130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任意形状 60"/>
          <p:cNvSpPr/>
          <p:nvPr/>
        </p:nvSpPr>
        <p:spPr>
          <a:xfrm>
            <a:off x="1293385" y="4963275"/>
            <a:ext cx="873909" cy="664101"/>
          </a:xfrm>
          <a:custGeom>
            <a:avLst/>
            <a:gdLst>
              <a:gd name="connsiteX0" fmla="*/ 0 w 873909"/>
              <a:gd name="connsiteY0" fmla="*/ 664101 h 664101"/>
              <a:gd name="connsiteX1" fmla="*/ 873909 w 873909"/>
              <a:gd name="connsiteY1" fmla="*/ 0 h 664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73909" h="664101">
                <a:moveTo>
                  <a:pt x="0" y="664101"/>
                </a:moveTo>
                <a:lnTo>
                  <a:pt x="873909" y="0"/>
                </a:lnTo>
              </a:path>
            </a:pathLst>
          </a:custGeom>
          <a:ln w="5715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2" name="任意形状 61"/>
          <p:cNvSpPr/>
          <p:nvPr/>
        </p:nvSpPr>
        <p:spPr>
          <a:xfrm>
            <a:off x="3006247" y="4951625"/>
            <a:ext cx="209738" cy="652449"/>
          </a:xfrm>
          <a:custGeom>
            <a:avLst/>
            <a:gdLst>
              <a:gd name="connsiteX0" fmla="*/ 209738 w 209738"/>
              <a:gd name="connsiteY0" fmla="*/ 652449 h 652449"/>
              <a:gd name="connsiteX1" fmla="*/ 0 w 209738"/>
              <a:gd name="connsiteY1" fmla="*/ 0 h 652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9738" h="652449">
                <a:moveTo>
                  <a:pt x="209738" y="652449"/>
                </a:moveTo>
                <a:lnTo>
                  <a:pt x="0" y="0"/>
                </a:lnTo>
              </a:path>
            </a:pathLst>
          </a:custGeom>
          <a:ln w="5715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3" name="任意形状 62"/>
          <p:cNvSpPr/>
          <p:nvPr/>
        </p:nvSpPr>
        <p:spPr>
          <a:xfrm>
            <a:off x="3309202" y="4648702"/>
            <a:ext cx="1351645" cy="1130135"/>
          </a:xfrm>
          <a:custGeom>
            <a:avLst/>
            <a:gdLst>
              <a:gd name="connsiteX0" fmla="*/ 1351645 w 1351645"/>
              <a:gd name="connsiteY0" fmla="*/ 1130135 h 1130135"/>
              <a:gd name="connsiteX1" fmla="*/ 0 w 1351645"/>
              <a:gd name="connsiteY1" fmla="*/ 0 h 1130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51645" h="1130135">
                <a:moveTo>
                  <a:pt x="1351645" y="1130135"/>
                </a:moveTo>
                <a:lnTo>
                  <a:pt x="0" y="0"/>
                </a:lnTo>
              </a:path>
            </a:pathLst>
          </a:custGeom>
          <a:ln w="5715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4" name="任意形状 63"/>
          <p:cNvSpPr/>
          <p:nvPr/>
        </p:nvSpPr>
        <p:spPr>
          <a:xfrm>
            <a:off x="2263549" y="2664334"/>
            <a:ext cx="5252067" cy="1553285"/>
          </a:xfrm>
          <a:custGeom>
            <a:avLst/>
            <a:gdLst>
              <a:gd name="connsiteX0" fmla="*/ 5252067 w 5252067"/>
              <a:gd name="connsiteY0" fmla="*/ 1203759 h 1553285"/>
              <a:gd name="connsiteX1" fmla="*/ 3445989 w 5252067"/>
              <a:gd name="connsiteY1" fmla="*/ 190132 h 1553285"/>
              <a:gd name="connsiteX2" fmla="*/ 556264 w 5252067"/>
              <a:gd name="connsiteY2" fmla="*/ 15369 h 1553285"/>
              <a:gd name="connsiteX3" fmla="*/ 8614 w 5252067"/>
              <a:gd name="connsiteY3" fmla="*/ 399848 h 1553285"/>
              <a:gd name="connsiteX4" fmla="*/ 206700 w 5252067"/>
              <a:gd name="connsiteY4" fmla="*/ 1553285 h 1553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52067" h="1553285">
                <a:moveTo>
                  <a:pt x="5252067" y="1203759"/>
                </a:moveTo>
                <a:cubicBezTo>
                  <a:pt x="4740345" y="795978"/>
                  <a:pt x="4228623" y="388197"/>
                  <a:pt x="3445989" y="190132"/>
                </a:cubicBezTo>
                <a:cubicBezTo>
                  <a:pt x="2663355" y="-7933"/>
                  <a:pt x="1129160" y="-19584"/>
                  <a:pt x="556264" y="15369"/>
                </a:cubicBezTo>
                <a:cubicBezTo>
                  <a:pt x="-16632" y="50322"/>
                  <a:pt x="66875" y="143529"/>
                  <a:pt x="8614" y="399848"/>
                </a:cubicBezTo>
                <a:cubicBezTo>
                  <a:pt x="-49647" y="656167"/>
                  <a:pt x="206700" y="1553285"/>
                  <a:pt x="206700" y="1553285"/>
                </a:cubicBezTo>
              </a:path>
            </a:pathLst>
          </a:custGeom>
          <a:ln w="5715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0796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61" grpId="0" animBg="1"/>
      <p:bldP spid="62" grpId="0" animBg="1"/>
      <p:bldP spid="63" grpId="0" animBg="1"/>
      <p:bldP spid="6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BGP</a:t>
            </a:r>
            <a:r>
              <a:rPr kumimoji="1" lang="zh-CN" altLang="en-US" dirty="0" smtClean="0"/>
              <a:t>前缀劫持：影响范围分析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en-US" altLang="zh-CN" sz="1200" dirty="0"/>
              <a:t>[</a:t>
            </a:r>
            <a:r>
              <a:rPr lang="en-US" altLang="zh-CN" sz="1200" b="1" dirty="0"/>
              <a:t>A Study of Prefix Hijacking and Interception in the Internet</a:t>
            </a:r>
            <a:r>
              <a:rPr lang="zh-CN" altLang="en-US" sz="1200" b="1" dirty="0"/>
              <a:t> </a:t>
            </a:r>
            <a:r>
              <a:rPr lang="en-US" altLang="zh-CN" sz="1200" b="1" dirty="0"/>
              <a:t>SIGCOMM07</a:t>
            </a:r>
            <a:r>
              <a:rPr kumimoji="1" lang="en-US" altLang="zh-CN" sz="1200" dirty="0"/>
              <a:t>]</a:t>
            </a:r>
            <a:endParaRPr kumimoji="1" lang="zh-CN" altLang="en-US" sz="2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04112" y="1181358"/>
            <a:ext cx="8810899" cy="1275855"/>
          </a:xfrm>
        </p:spPr>
        <p:txBody>
          <a:bodyPr/>
          <a:lstStyle/>
          <a:p>
            <a:r>
              <a:rPr kumimoji="1" lang="zh-CN" altLang="en-US" sz="1800" dirty="0" smtClean="0"/>
              <a:t>当一个</a:t>
            </a:r>
            <a:r>
              <a:rPr kumimoji="1" lang="en-US" altLang="zh-CN" sz="1800" dirty="0" smtClean="0"/>
              <a:t>AS</a:t>
            </a:r>
            <a:r>
              <a:rPr kumimoji="1" lang="zh-CN" altLang="en-US" sz="1800" dirty="0" smtClean="0"/>
              <a:t>同时收到了</a:t>
            </a:r>
            <a:r>
              <a:rPr kumimoji="1" lang="en-US" altLang="zh-CN" sz="1800" dirty="0" smtClean="0"/>
              <a:t>“</a:t>
            </a:r>
            <a:r>
              <a:rPr kumimoji="1" lang="zh-CN" altLang="en-US" sz="1800" dirty="0" smtClean="0"/>
              <a:t>虚假路由</a:t>
            </a:r>
            <a:r>
              <a:rPr kumimoji="1" lang="en-US" altLang="zh-CN" sz="1800" dirty="0" smtClean="0"/>
              <a:t>”</a:t>
            </a:r>
            <a:r>
              <a:rPr kumimoji="1" lang="zh-CN" altLang="en-US" sz="1800" dirty="0" smtClean="0"/>
              <a:t>和</a:t>
            </a:r>
            <a:r>
              <a:rPr kumimoji="1" lang="en-US" altLang="zh-CN" sz="1800" dirty="0" smtClean="0"/>
              <a:t>“</a:t>
            </a:r>
            <a:r>
              <a:rPr kumimoji="1" lang="zh-CN" altLang="en-US" sz="1800" dirty="0" smtClean="0"/>
              <a:t>真实路由</a:t>
            </a:r>
            <a:r>
              <a:rPr kumimoji="1" lang="en-US" altLang="zh-CN" sz="1800" dirty="0" smtClean="0"/>
              <a:t>”</a:t>
            </a:r>
            <a:r>
              <a:rPr kumimoji="1" lang="zh-CN" altLang="en-US" sz="1800" dirty="0" smtClean="0"/>
              <a:t>，将根据客户优</a:t>
            </a:r>
            <a:r>
              <a:rPr kumimoji="1" lang="zh-CN" altLang="en-US" sz="1800" dirty="0"/>
              <a:t>先</a:t>
            </a:r>
            <a:r>
              <a:rPr kumimoji="1" lang="en-US" altLang="zh-CN" sz="1800" dirty="0"/>
              <a:t>+</a:t>
            </a:r>
            <a:r>
              <a:rPr kumimoji="1" lang="zh-CN" altLang="en-US" sz="1800" dirty="0" smtClean="0"/>
              <a:t>短路径策略来决定采用哪一个路由，具体结果如下表：（</a:t>
            </a:r>
            <a:r>
              <a:rPr kumimoji="1" lang="en-US" altLang="zh-CN" sz="1800" dirty="0" smtClean="0"/>
              <a:t>n</a:t>
            </a:r>
            <a:r>
              <a:rPr kumimoji="1" lang="zh-CN" altLang="en-US" sz="1800" dirty="0" smtClean="0"/>
              <a:t>为虚假路由长度）</a:t>
            </a:r>
            <a:endParaRPr kumimoji="1" lang="zh-CN" altLang="en-US" sz="1800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32</a:t>
            </a:fld>
            <a:endParaRPr kumimoji="1" lang="zh-CN" altLang="en-US" dirty="0"/>
          </a:p>
        </p:txBody>
      </p:sp>
      <p:sp>
        <p:nvSpPr>
          <p:cNvPr id="6" name="页脚占位符 3"/>
          <p:cNvSpPr txBox="1">
            <a:spLocks/>
          </p:cNvSpPr>
          <p:nvPr/>
        </p:nvSpPr>
        <p:spPr>
          <a:xfrm>
            <a:off x="305499" y="62528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zh-CN" smtClean="0"/>
              <a:t>HIT ComNet-II</a:t>
            </a:r>
            <a:endParaRPr kumimoji="1" lang="zh-CN" altLang="en-US" dirty="0"/>
          </a:p>
        </p:txBody>
      </p:sp>
      <p:pic>
        <p:nvPicPr>
          <p:cNvPr id="4" name="图片 3" descr="Screen Shot 2015-02-24 at 9.29.5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2718"/>
            <a:ext cx="9144000" cy="3926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563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BGP</a:t>
            </a:r>
            <a:r>
              <a:rPr kumimoji="1" lang="zh-CN" altLang="en-US" dirty="0" smtClean="0"/>
              <a:t>路由泄露</a:t>
            </a:r>
            <a:r>
              <a:rPr kumimoji="1" lang="zh-CN" altLang="zh-CN" dirty="0" smtClean="0"/>
              <a:t>(</a:t>
            </a:r>
            <a:r>
              <a:rPr kumimoji="1" lang="en-US" altLang="zh-CN" dirty="0" smtClean="0"/>
              <a:t>Leak)</a:t>
            </a:r>
            <a:r>
              <a:rPr kumimoji="1" lang="zh-CN" altLang="en-US" dirty="0" smtClean="0"/>
              <a:t>：示例</a:t>
            </a:r>
            <a:endParaRPr kumimoji="1" lang="zh-CN" altLang="en-US" sz="2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04112" y="1056618"/>
            <a:ext cx="8810899" cy="1275855"/>
          </a:xfrm>
        </p:spPr>
        <p:txBody>
          <a:bodyPr/>
          <a:lstStyle/>
          <a:p>
            <a:r>
              <a:rPr kumimoji="1" lang="zh-CN" altLang="en-US" sz="1800" dirty="0" smtClean="0"/>
              <a:t>路由泄露：违背路由策略，</a:t>
            </a:r>
            <a:r>
              <a:rPr kumimoji="1" lang="zh-CN" altLang="en-US" sz="1800" dirty="0"/>
              <a:t>“泄漏”</a:t>
            </a:r>
            <a:r>
              <a:rPr kumimoji="1" lang="zh-CN" altLang="en-US" sz="1800" dirty="0" smtClean="0"/>
              <a:t>有效的路由信息</a:t>
            </a:r>
            <a:endParaRPr kumimoji="1" lang="en-US" altLang="zh-CN" sz="1800" dirty="0" smtClean="0"/>
          </a:p>
          <a:p>
            <a:r>
              <a:rPr kumimoji="1" lang="en-US" altLang="zh-CN" sz="1800" dirty="0" smtClean="0"/>
              <a:t>AS7</a:t>
            </a:r>
            <a:r>
              <a:rPr kumimoji="1" lang="zh-CN" altLang="en-US" sz="1800" dirty="0" smtClean="0"/>
              <a:t>违背无谷模型，将来自</a:t>
            </a:r>
            <a:r>
              <a:rPr kumimoji="1" lang="en-US" altLang="zh-CN" sz="1800" dirty="0" smtClean="0"/>
              <a:t>AS4</a:t>
            </a:r>
            <a:r>
              <a:rPr kumimoji="1" lang="zh-CN" altLang="en-US" sz="1800" dirty="0" smtClean="0"/>
              <a:t>的路由消息“泄露”给</a:t>
            </a:r>
            <a:r>
              <a:rPr kumimoji="1" lang="en-US" altLang="zh-CN" sz="1800" dirty="0" smtClean="0"/>
              <a:t>AS5</a:t>
            </a:r>
            <a:endParaRPr kumimoji="1" lang="en-US" altLang="zh-CN" sz="1800" dirty="0"/>
          </a:p>
          <a:p>
            <a:r>
              <a:rPr kumimoji="1" lang="zh-CN" altLang="en-US" sz="1800" dirty="0" smtClean="0"/>
              <a:t>根据客户优先策略，</a:t>
            </a:r>
            <a:r>
              <a:rPr kumimoji="1" lang="en-US" altLang="zh-CN" sz="1800" dirty="0" smtClean="0"/>
              <a:t>AS5</a:t>
            </a:r>
            <a:r>
              <a:rPr kumimoji="1" lang="zh-CN" altLang="en-US" sz="1800" dirty="0" smtClean="0"/>
              <a:t>和</a:t>
            </a:r>
            <a:r>
              <a:rPr kumimoji="1" lang="en-US" altLang="zh-CN" sz="1800" dirty="0" smtClean="0"/>
              <a:t>AS2</a:t>
            </a:r>
            <a:r>
              <a:rPr kumimoji="1" lang="zh-CN" altLang="en-US" sz="1800" dirty="0" smtClean="0"/>
              <a:t>选择了经过</a:t>
            </a:r>
            <a:r>
              <a:rPr kumimoji="1" lang="en-US" altLang="zh-CN" sz="1800" dirty="0" smtClean="0"/>
              <a:t>AS7</a:t>
            </a:r>
            <a:r>
              <a:rPr kumimoji="1" lang="zh-CN" altLang="en-US" sz="1800" dirty="0" smtClean="0"/>
              <a:t>的路由</a:t>
            </a:r>
            <a:endParaRPr kumimoji="1" lang="en-US" altLang="zh-CN" sz="1800" dirty="0" smtClean="0"/>
          </a:p>
          <a:p>
            <a:r>
              <a:rPr kumimoji="1" lang="zh-CN" altLang="en-US" sz="1800" dirty="0"/>
              <a:t>若</a:t>
            </a:r>
            <a:r>
              <a:rPr kumimoji="1" lang="en-US" altLang="zh-CN" sz="1800" dirty="0" smtClean="0"/>
              <a:t>AS4</a:t>
            </a:r>
            <a:r>
              <a:rPr kumimoji="1" lang="zh-CN" altLang="en-US" sz="1800" dirty="0" smtClean="0"/>
              <a:t>对入界流量进行过滤，只允许源地址为</a:t>
            </a:r>
            <a:r>
              <a:rPr kumimoji="1" lang="en-US" altLang="zh-CN" sz="1800" dirty="0" smtClean="0"/>
              <a:t>AS7</a:t>
            </a:r>
            <a:r>
              <a:rPr kumimoji="1" lang="zh-CN" altLang="en-US" sz="1800" dirty="0" smtClean="0"/>
              <a:t>起源的流量，则导致路由黑洞</a:t>
            </a:r>
            <a:endParaRPr kumimoji="1" lang="zh-CN" altLang="en-US" sz="1800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33</a:t>
            </a:fld>
            <a:endParaRPr kumimoji="1" lang="zh-CN" altLang="en-US" dirty="0"/>
          </a:p>
        </p:txBody>
      </p:sp>
      <p:sp>
        <p:nvSpPr>
          <p:cNvPr id="6" name="页脚占位符 3"/>
          <p:cNvSpPr txBox="1">
            <a:spLocks/>
          </p:cNvSpPr>
          <p:nvPr/>
        </p:nvSpPr>
        <p:spPr>
          <a:xfrm>
            <a:off x="305499" y="62528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zh-CN" smtClean="0"/>
              <a:t>HIT ComNet-II</a:t>
            </a:r>
            <a:endParaRPr kumimoji="1" lang="zh-CN" altLang="en-US" dirty="0"/>
          </a:p>
        </p:txBody>
      </p:sp>
      <p:grpSp>
        <p:nvGrpSpPr>
          <p:cNvPr id="42" name="组 41"/>
          <p:cNvGrpSpPr/>
          <p:nvPr/>
        </p:nvGrpSpPr>
        <p:grpSpPr>
          <a:xfrm>
            <a:off x="1499324" y="2706130"/>
            <a:ext cx="6091799" cy="3779060"/>
            <a:chOff x="954129" y="1665459"/>
            <a:chExt cx="6320023" cy="3920639"/>
          </a:xfrm>
        </p:grpSpPr>
        <p:grpSp>
          <p:nvGrpSpPr>
            <p:cNvPr id="43" name="组 42"/>
            <p:cNvGrpSpPr/>
            <p:nvPr/>
          </p:nvGrpSpPr>
          <p:grpSpPr>
            <a:xfrm>
              <a:off x="4435446" y="1665459"/>
              <a:ext cx="1441904" cy="1010576"/>
              <a:chOff x="3246635" y="3558483"/>
              <a:chExt cx="1441904" cy="1010576"/>
            </a:xfrm>
          </p:grpSpPr>
          <p:sp>
            <p:nvSpPr>
              <p:cNvPr id="74" name="椭圆 73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75" name="圆角矩形 74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AS2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44" name="组 43"/>
            <p:cNvGrpSpPr/>
            <p:nvPr/>
          </p:nvGrpSpPr>
          <p:grpSpPr>
            <a:xfrm>
              <a:off x="2392404" y="1665459"/>
              <a:ext cx="1441904" cy="1010576"/>
              <a:chOff x="3246635" y="3558483"/>
              <a:chExt cx="1441904" cy="1010576"/>
            </a:xfrm>
          </p:grpSpPr>
          <p:sp>
            <p:nvSpPr>
              <p:cNvPr id="72" name="椭圆 71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73" name="圆角矩形 72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AS1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45" name="组 44"/>
            <p:cNvGrpSpPr/>
            <p:nvPr/>
          </p:nvGrpSpPr>
          <p:grpSpPr>
            <a:xfrm>
              <a:off x="954129" y="3031595"/>
              <a:ext cx="1441904" cy="1010576"/>
              <a:chOff x="3246635" y="3558483"/>
              <a:chExt cx="1441904" cy="1010576"/>
            </a:xfrm>
          </p:grpSpPr>
          <p:sp>
            <p:nvSpPr>
              <p:cNvPr id="70" name="椭圆 69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71" name="圆角矩形 70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AS3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46" name="组 45"/>
            <p:cNvGrpSpPr/>
            <p:nvPr/>
          </p:nvGrpSpPr>
          <p:grpSpPr>
            <a:xfrm>
              <a:off x="3368240" y="3031595"/>
              <a:ext cx="1441904" cy="1010576"/>
              <a:chOff x="3246635" y="3558483"/>
              <a:chExt cx="1441904" cy="1010576"/>
            </a:xfrm>
          </p:grpSpPr>
          <p:sp>
            <p:nvSpPr>
              <p:cNvPr id="68" name="椭圆 67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9" name="圆角矩形 68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AS4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47" name="组 46"/>
            <p:cNvGrpSpPr/>
            <p:nvPr/>
          </p:nvGrpSpPr>
          <p:grpSpPr>
            <a:xfrm>
              <a:off x="5832248" y="2994936"/>
              <a:ext cx="1441904" cy="1010576"/>
              <a:chOff x="3246635" y="3558483"/>
              <a:chExt cx="1441904" cy="1010576"/>
            </a:xfrm>
          </p:grpSpPr>
          <p:sp>
            <p:nvSpPr>
              <p:cNvPr id="66" name="椭圆 65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7" name="圆角矩形 66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AS5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48" name="组 47"/>
            <p:cNvGrpSpPr/>
            <p:nvPr/>
          </p:nvGrpSpPr>
          <p:grpSpPr>
            <a:xfrm>
              <a:off x="968484" y="4575522"/>
              <a:ext cx="1441904" cy="1010576"/>
              <a:chOff x="3246635" y="3558483"/>
              <a:chExt cx="1441904" cy="1010576"/>
            </a:xfrm>
          </p:grpSpPr>
          <p:sp>
            <p:nvSpPr>
              <p:cNvPr id="64" name="椭圆 63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5" name="圆角矩形 64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AS6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51" name="组 50"/>
            <p:cNvGrpSpPr/>
            <p:nvPr/>
          </p:nvGrpSpPr>
          <p:grpSpPr>
            <a:xfrm>
              <a:off x="4738021" y="4575522"/>
              <a:ext cx="1441904" cy="1010576"/>
              <a:chOff x="3246635" y="3558483"/>
              <a:chExt cx="1441904" cy="1010576"/>
            </a:xfrm>
          </p:grpSpPr>
          <p:sp>
            <p:nvSpPr>
              <p:cNvPr id="62" name="椭圆 61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3" name="圆角矩形 62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AS7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cxnSp>
          <p:nvCxnSpPr>
            <p:cNvPr id="52" name="直线连接符 51"/>
            <p:cNvCxnSpPr>
              <a:stCxn id="70" idx="4"/>
              <a:endCxn id="65" idx="0"/>
            </p:cNvCxnSpPr>
            <p:nvPr/>
          </p:nvCxnSpPr>
          <p:spPr>
            <a:xfrm>
              <a:off x="1675081" y="4042171"/>
              <a:ext cx="14356" cy="533351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线连接符 52"/>
            <p:cNvCxnSpPr>
              <a:stCxn id="68" idx="4"/>
              <a:endCxn id="63" idx="1"/>
            </p:cNvCxnSpPr>
            <p:nvPr/>
          </p:nvCxnSpPr>
          <p:spPr>
            <a:xfrm>
              <a:off x="4089192" y="4042171"/>
              <a:ext cx="996506" cy="691466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线连接符 53"/>
            <p:cNvCxnSpPr>
              <a:stCxn id="66" idx="4"/>
              <a:endCxn id="63" idx="3"/>
            </p:cNvCxnSpPr>
            <p:nvPr/>
          </p:nvCxnSpPr>
          <p:spPr>
            <a:xfrm flipH="1">
              <a:off x="5832249" y="4005512"/>
              <a:ext cx="720951" cy="728125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线连接符 55"/>
            <p:cNvCxnSpPr>
              <a:stCxn id="74" idx="5"/>
              <a:endCxn id="67" idx="0"/>
            </p:cNvCxnSpPr>
            <p:nvPr/>
          </p:nvCxnSpPr>
          <p:spPr>
            <a:xfrm>
              <a:off x="5666188" y="2545607"/>
              <a:ext cx="887013" cy="449329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线连接符 56"/>
            <p:cNvCxnSpPr>
              <a:endCxn id="69" idx="0"/>
            </p:cNvCxnSpPr>
            <p:nvPr/>
          </p:nvCxnSpPr>
          <p:spPr>
            <a:xfrm>
              <a:off x="3486632" y="2545607"/>
              <a:ext cx="602561" cy="485988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线连接符 57"/>
            <p:cNvCxnSpPr>
              <a:stCxn id="72" idx="3"/>
              <a:endCxn id="71" idx="0"/>
            </p:cNvCxnSpPr>
            <p:nvPr/>
          </p:nvCxnSpPr>
          <p:spPr>
            <a:xfrm flipH="1">
              <a:off x="1675082" y="2545607"/>
              <a:ext cx="928484" cy="485988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线连接符 58"/>
            <p:cNvCxnSpPr>
              <a:stCxn id="73" idx="3"/>
              <a:endCxn id="75" idx="1"/>
            </p:cNvCxnSpPr>
            <p:nvPr/>
          </p:nvCxnSpPr>
          <p:spPr>
            <a:xfrm>
              <a:off x="3486632" y="1823574"/>
              <a:ext cx="1296491" cy="0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线连接符 59"/>
            <p:cNvCxnSpPr>
              <a:stCxn id="70" idx="6"/>
              <a:endCxn id="68" idx="2"/>
            </p:cNvCxnSpPr>
            <p:nvPr/>
          </p:nvCxnSpPr>
          <p:spPr>
            <a:xfrm>
              <a:off x="2396033" y="3596863"/>
              <a:ext cx="972207" cy="0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线连接符 60"/>
            <p:cNvCxnSpPr>
              <a:stCxn id="68" idx="6"/>
              <a:endCxn id="66" idx="2"/>
            </p:cNvCxnSpPr>
            <p:nvPr/>
          </p:nvCxnSpPr>
          <p:spPr>
            <a:xfrm flipV="1">
              <a:off x="4810144" y="3560205"/>
              <a:ext cx="1022104" cy="36659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任意形状 75"/>
          <p:cNvSpPr/>
          <p:nvPr/>
        </p:nvSpPr>
        <p:spPr>
          <a:xfrm>
            <a:off x="1982383" y="4800850"/>
            <a:ext cx="41300" cy="1393798"/>
          </a:xfrm>
          <a:custGeom>
            <a:avLst/>
            <a:gdLst>
              <a:gd name="connsiteX0" fmla="*/ 41300 w 41300"/>
              <a:gd name="connsiteY0" fmla="*/ 0 h 1393798"/>
              <a:gd name="connsiteX1" fmla="*/ 0 w 41300"/>
              <a:gd name="connsiteY1" fmla="*/ 1393798 h 1393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1300" h="1393798">
                <a:moveTo>
                  <a:pt x="41300" y="0"/>
                </a:moveTo>
                <a:cubicBezTo>
                  <a:pt x="27533" y="576447"/>
                  <a:pt x="13766" y="1152895"/>
                  <a:pt x="0" y="1393798"/>
                </a:cubicBezTo>
              </a:path>
            </a:pathLst>
          </a:custGeom>
          <a:ln w="5715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77" name="任意形状 76"/>
          <p:cNvSpPr/>
          <p:nvPr/>
        </p:nvSpPr>
        <p:spPr>
          <a:xfrm>
            <a:off x="1759105" y="2962719"/>
            <a:ext cx="3516926" cy="3118368"/>
          </a:xfrm>
          <a:custGeom>
            <a:avLst/>
            <a:gdLst>
              <a:gd name="connsiteX0" fmla="*/ 3516926 w 3516926"/>
              <a:gd name="connsiteY0" fmla="*/ 113960 h 3118368"/>
              <a:gd name="connsiteX1" fmla="*/ 1875265 w 3516926"/>
              <a:gd name="connsiteY1" fmla="*/ 155258 h 3118368"/>
              <a:gd name="connsiteX2" fmla="*/ 192304 w 3516926"/>
              <a:gd name="connsiteY2" fmla="*/ 1621326 h 3118368"/>
              <a:gd name="connsiteX3" fmla="*/ 37431 w 3516926"/>
              <a:gd name="connsiteY3" fmla="*/ 3118368 h 3118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6926" h="3118368">
                <a:moveTo>
                  <a:pt x="3516926" y="113960"/>
                </a:moveTo>
                <a:cubicBezTo>
                  <a:pt x="2973147" y="8995"/>
                  <a:pt x="2429369" y="-95970"/>
                  <a:pt x="1875265" y="155258"/>
                </a:cubicBezTo>
                <a:cubicBezTo>
                  <a:pt x="1321161" y="406486"/>
                  <a:pt x="498610" y="1127474"/>
                  <a:pt x="192304" y="1621326"/>
                </a:cubicBezTo>
                <a:cubicBezTo>
                  <a:pt x="-114002" y="2115178"/>
                  <a:pt x="37431" y="3118368"/>
                  <a:pt x="37431" y="3118368"/>
                </a:cubicBezTo>
              </a:path>
            </a:pathLst>
          </a:custGeom>
          <a:ln w="5715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8" name="任意形状 77"/>
          <p:cNvSpPr/>
          <p:nvPr/>
        </p:nvSpPr>
        <p:spPr>
          <a:xfrm>
            <a:off x="2173818" y="3345114"/>
            <a:ext cx="1429577" cy="2901164"/>
          </a:xfrm>
          <a:custGeom>
            <a:avLst/>
            <a:gdLst>
              <a:gd name="connsiteX0" fmla="*/ 1429577 w 1429577"/>
              <a:gd name="connsiteY0" fmla="*/ 0 h 2901164"/>
              <a:gd name="connsiteX1" fmla="*/ 190588 w 1429577"/>
              <a:gd name="connsiteY1" fmla="*/ 1187309 h 2901164"/>
              <a:gd name="connsiteX2" fmla="*/ 4740 w 1429577"/>
              <a:gd name="connsiteY2" fmla="*/ 2901164 h 2901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29577" h="2901164">
                <a:moveTo>
                  <a:pt x="1429577" y="0"/>
                </a:moveTo>
                <a:cubicBezTo>
                  <a:pt x="928819" y="351891"/>
                  <a:pt x="428061" y="703782"/>
                  <a:pt x="190588" y="1187309"/>
                </a:cubicBezTo>
                <a:cubicBezTo>
                  <a:pt x="-46885" y="1670836"/>
                  <a:pt x="4740" y="2901164"/>
                  <a:pt x="4740" y="2901164"/>
                </a:cubicBezTo>
              </a:path>
            </a:pathLst>
          </a:custGeom>
          <a:ln w="5715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9" name="任意形状 78"/>
          <p:cNvSpPr/>
          <p:nvPr/>
        </p:nvSpPr>
        <p:spPr>
          <a:xfrm>
            <a:off x="2333260" y="4422612"/>
            <a:ext cx="2158078" cy="1730746"/>
          </a:xfrm>
          <a:custGeom>
            <a:avLst/>
            <a:gdLst>
              <a:gd name="connsiteX0" fmla="*/ 2158078 w 2158078"/>
              <a:gd name="connsiteY0" fmla="*/ 109811 h 1730746"/>
              <a:gd name="connsiteX1" fmla="*/ 340893 w 2158078"/>
              <a:gd name="connsiteY1" fmla="*/ 171758 h 1730746"/>
              <a:gd name="connsiteX2" fmla="*/ 171 w 2158078"/>
              <a:gd name="connsiteY2" fmla="*/ 1730746 h 1730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58078" h="1730746">
                <a:moveTo>
                  <a:pt x="2158078" y="109811"/>
                </a:moveTo>
                <a:cubicBezTo>
                  <a:pt x="1429311" y="5706"/>
                  <a:pt x="700544" y="-98398"/>
                  <a:pt x="340893" y="171758"/>
                </a:cubicBezTo>
                <a:cubicBezTo>
                  <a:pt x="-18758" y="441914"/>
                  <a:pt x="171" y="1730746"/>
                  <a:pt x="171" y="1730746"/>
                </a:cubicBezTo>
              </a:path>
            </a:pathLst>
          </a:custGeom>
          <a:ln w="5715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0" name="任意形状 79"/>
          <p:cNvSpPr/>
          <p:nvPr/>
        </p:nvSpPr>
        <p:spPr>
          <a:xfrm>
            <a:off x="1619295" y="2821374"/>
            <a:ext cx="5690744" cy="3218415"/>
          </a:xfrm>
          <a:custGeom>
            <a:avLst/>
            <a:gdLst>
              <a:gd name="connsiteX0" fmla="*/ 5690744 w 5690744"/>
              <a:gd name="connsiteY0" fmla="*/ 1711049 h 3218415"/>
              <a:gd name="connsiteX1" fmla="*/ 4678902 w 5690744"/>
              <a:gd name="connsiteY1" fmla="*/ 317252 h 3218415"/>
              <a:gd name="connsiteX2" fmla="*/ 1994425 w 5690744"/>
              <a:gd name="connsiteY2" fmla="*/ 79790 h 3218415"/>
              <a:gd name="connsiteX3" fmla="*/ 249515 w 5690744"/>
              <a:gd name="connsiteY3" fmla="*/ 1401316 h 3218415"/>
              <a:gd name="connsiteX4" fmla="*/ 12042 w 5690744"/>
              <a:gd name="connsiteY4" fmla="*/ 3218415 h 3218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90744" h="3218415">
                <a:moveTo>
                  <a:pt x="5690744" y="1711049"/>
                </a:moveTo>
                <a:cubicBezTo>
                  <a:pt x="5492849" y="1150088"/>
                  <a:pt x="5294955" y="589128"/>
                  <a:pt x="4678902" y="317252"/>
                </a:cubicBezTo>
                <a:cubicBezTo>
                  <a:pt x="4062849" y="45376"/>
                  <a:pt x="2732656" y="-100887"/>
                  <a:pt x="1994425" y="79790"/>
                </a:cubicBezTo>
                <a:cubicBezTo>
                  <a:pt x="1256194" y="260467"/>
                  <a:pt x="579912" y="878212"/>
                  <a:pt x="249515" y="1401316"/>
                </a:cubicBezTo>
                <a:cubicBezTo>
                  <a:pt x="-80882" y="1924420"/>
                  <a:pt x="12042" y="3218415"/>
                  <a:pt x="12042" y="3218415"/>
                </a:cubicBezTo>
              </a:path>
            </a:pathLst>
          </a:custGeom>
          <a:ln w="5715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1" name="任意形状 80"/>
          <p:cNvSpPr/>
          <p:nvPr/>
        </p:nvSpPr>
        <p:spPr>
          <a:xfrm>
            <a:off x="2570904" y="4689294"/>
            <a:ext cx="3107799" cy="1474388"/>
          </a:xfrm>
          <a:custGeom>
            <a:avLst/>
            <a:gdLst>
              <a:gd name="connsiteX0" fmla="*/ 3107799 w 3107799"/>
              <a:gd name="connsiteY0" fmla="*/ 1464064 h 1474388"/>
              <a:gd name="connsiteX1" fmla="*/ 2034008 w 3107799"/>
              <a:gd name="connsiteY1" fmla="*/ 235457 h 1474388"/>
              <a:gd name="connsiteX2" fmla="*/ 526571 w 3107799"/>
              <a:gd name="connsiteY2" fmla="*/ 8320 h 1474388"/>
              <a:gd name="connsiteX3" fmla="*/ 134224 w 3107799"/>
              <a:gd name="connsiteY3" fmla="*/ 369675 h 1474388"/>
              <a:gd name="connsiteX4" fmla="*/ 0 w 3107799"/>
              <a:gd name="connsiteY4" fmla="*/ 1474388 h 147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7799" h="1474388">
                <a:moveTo>
                  <a:pt x="3107799" y="1464064"/>
                </a:moveTo>
                <a:cubicBezTo>
                  <a:pt x="2786006" y="971072"/>
                  <a:pt x="2464213" y="478081"/>
                  <a:pt x="2034008" y="235457"/>
                </a:cubicBezTo>
                <a:cubicBezTo>
                  <a:pt x="1603803" y="-7167"/>
                  <a:pt x="843201" y="-14050"/>
                  <a:pt x="526571" y="8320"/>
                </a:cubicBezTo>
                <a:cubicBezTo>
                  <a:pt x="209941" y="30690"/>
                  <a:pt x="221986" y="125330"/>
                  <a:pt x="134224" y="369675"/>
                </a:cubicBezTo>
                <a:cubicBezTo>
                  <a:pt x="46462" y="614020"/>
                  <a:pt x="0" y="1474388"/>
                  <a:pt x="0" y="1474388"/>
                </a:cubicBezTo>
              </a:path>
            </a:pathLst>
          </a:custGeom>
          <a:ln w="5715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2" name="圆角矩形 81"/>
          <p:cNvSpPr/>
          <p:nvPr/>
        </p:nvSpPr>
        <p:spPr>
          <a:xfrm>
            <a:off x="1430355" y="6245783"/>
            <a:ext cx="1555450" cy="366351"/>
          </a:xfrm>
          <a:prstGeom prst="roundRect">
            <a:avLst/>
          </a:prstGeom>
          <a:solidFill>
            <a:srgbClr val="008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10.0.0.0/16</a:t>
            </a:r>
            <a:endParaRPr kumimoji="1" lang="zh-CN" altLang="en-US" sz="1600" dirty="0" smtClean="0">
              <a:latin typeface="Arial Black"/>
              <a:ea typeface="微软雅黑"/>
              <a:cs typeface="Arial Black"/>
            </a:endParaRPr>
          </a:p>
        </p:txBody>
      </p:sp>
      <p:sp>
        <p:nvSpPr>
          <p:cNvPr id="85" name="任意形状 84"/>
          <p:cNvSpPr/>
          <p:nvPr/>
        </p:nvSpPr>
        <p:spPr>
          <a:xfrm>
            <a:off x="5967798" y="4542750"/>
            <a:ext cx="1078506" cy="1445419"/>
          </a:xfrm>
          <a:custGeom>
            <a:avLst/>
            <a:gdLst>
              <a:gd name="connsiteX0" fmla="*/ 1011841 w 1078506"/>
              <a:gd name="connsiteY0" fmla="*/ 0 h 1445419"/>
              <a:gd name="connsiteX1" fmla="*/ 970542 w 1078506"/>
              <a:gd name="connsiteY1" fmla="*/ 443950 h 1445419"/>
              <a:gd name="connsiteX2" fmla="*/ 0 w 1078506"/>
              <a:gd name="connsiteY2" fmla="*/ 1445419 h 144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78506" h="1445419">
                <a:moveTo>
                  <a:pt x="1011841" y="0"/>
                </a:moveTo>
                <a:cubicBezTo>
                  <a:pt x="1075511" y="101523"/>
                  <a:pt x="1139182" y="203047"/>
                  <a:pt x="970542" y="443950"/>
                </a:cubicBezTo>
                <a:cubicBezTo>
                  <a:pt x="801902" y="684853"/>
                  <a:pt x="0" y="1445419"/>
                  <a:pt x="0" y="1445419"/>
                </a:cubicBezTo>
              </a:path>
            </a:pathLst>
          </a:custGeom>
          <a:ln w="57150" cmpd="sng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6" name="任意形状 85"/>
          <p:cNvSpPr/>
          <p:nvPr/>
        </p:nvSpPr>
        <p:spPr>
          <a:xfrm>
            <a:off x="5833576" y="3066362"/>
            <a:ext cx="1742494" cy="3056030"/>
          </a:xfrm>
          <a:custGeom>
            <a:avLst/>
            <a:gdLst>
              <a:gd name="connsiteX0" fmla="*/ 0 w 1742494"/>
              <a:gd name="connsiteY0" fmla="*/ 0 h 3056030"/>
              <a:gd name="connsiteX1" fmla="*/ 1590036 w 1742494"/>
              <a:gd name="connsiteY1" fmla="*/ 846603 h 3056030"/>
              <a:gd name="connsiteX2" fmla="*/ 1651986 w 1742494"/>
              <a:gd name="connsiteY2" fmla="*/ 1393797 h 3056030"/>
              <a:gd name="connsiteX3" fmla="*/ 1352563 w 1742494"/>
              <a:gd name="connsiteY3" fmla="*/ 2013263 h 3056030"/>
              <a:gd name="connsiteX4" fmla="*/ 268448 w 1742494"/>
              <a:gd name="connsiteY4" fmla="*/ 3056030 h 3056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42494" h="3056030">
                <a:moveTo>
                  <a:pt x="0" y="0"/>
                </a:moveTo>
                <a:cubicBezTo>
                  <a:pt x="657352" y="307152"/>
                  <a:pt x="1314705" y="614304"/>
                  <a:pt x="1590036" y="846603"/>
                </a:cubicBezTo>
                <a:cubicBezTo>
                  <a:pt x="1865367" y="1078903"/>
                  <a:pt x="1691565" y="1199354"/>
                  <a:pt x="1651986" y="1393797"/>
                </a:cubicBezTo>
                <a:cubicBezTo>
                  <a:pt x="1612407" y="1588240"/>
                  <a:pt x="1583153" y="1736224"/>
                  <a:pt x="1352563" y="2013263"/>
                </a:cubicBezTo>
                <a:cubicBezTo>
                  <a:pt x="1121973" y="2290302"/>
                  <a:pt x="268448" y="3056030"/>
                  <a:pt x="268448" y="3056030"/>
                </a:cubicBezTo>
              </a:path>
            </a:pathLst>
          </a:custGeom>
          <a:ln w="57150" cmpd="sng"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任意形状 6"/>
          <p:cNvSpPr/>
          <p:nvPr/>
        </p:nvSpPr>
        <p:spPr>
          <a:xfrm>
            <a:off x="5386328" y="4717533"/>
            <a:ext cx="1905059" cy="1656956"/>
          </a:xfrm>
          <a:custGeom>
            <a:avLst/>
            <a:gdLst>
              <a:gd name="connsiteX0" fmla="*/ 0 w 1905059"/>
              <a:gd name="connsiteY0" fmla="*/ 1258765 h 1656956"/>
              <a:gd name="connsiteX1" fmla="*/ 215453 w 1905059"/>
              <a:gd name="connsiteY1" fmla="*/ 1496909 h 1656956"/>
              <a:gd name="connsiteX2" fmla="*/ 487604 w 1905059"/>
              <a:gd name="connsiteY2" fmla="*/ 1644332 h 1656956"/>
              <a:gd name="connsiteX3" fmla="*/ 816454 w 1905059"/>
              <a:gd name="connsiteY3" fmla="*/ 1462889 h 1656956"/>
              <a:gd name="connsiteX4" fmla="*/ 1905059 w 1905059"/>
              <a:gd name="connsiteY4" fmla="*/ 0 h 1656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5059" h="1656956">
                <a:moveTo>
                  <a:pt x="0" y="1258765"/>
                </a:moveTo>
                <a:cubicBezTo>
                  <a:pt x="67093" y="1345706"/>
                  <a:pt x="134186" y="1432648"/>
                  <a:pt x="215453" y="1496909"/>
                </a:cubicBezTo>
                <a:cubicBezTo>
                  <a:pt x="296720" y="1561170"/>
                  <a:pt x="387437" y="1650002"/>
                  <a:pt x="487604" y="1644332"/>
                </a:cubicBezTo>
                <a:cubicBezTo>
                  <a:pt x="587771" y="1638662"/>
                  <a:pt x="580212" y="1736944"/>
                  <a:pt x="816454" y="1462889"/>
                </a:cubicBezTo>
                <a:cubicBezTo>
                  <a:pt x="1052697" y="1188834"/>
                  <a:pt x="1905059" y="0"/>
                  <a:pt x="1905059" y="0"/>
                </a:cubicBezTo>
              </a:path>
            </a:pathLst>
          </a:custGeom>
          <a:ln w="57150" cmpd="sng">
            <a:solidFill>
              <a:srgbClr val="0000FF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4077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80" grpId="0" animBg="1"/>
      <p:bldP spid="85" grpId="0" animBg="1"/>
      <p:bldP spid="8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BGP</a:t>
            </a:r>
            <a:r>
              <a:rPr kumimoji="1" lang="zh-CN" altLang="en-US" dirty="0" smtClean="0"/>
              <a:t>路由泄露：分析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999918"/>
            <a:ext cx="8229600" cy="1665797"/>
          </a:xfrm>
        </p:spPr>
        <p:txBody>
          <a:bodyPr/>
          <a:lstStyle/>
          <a:p>
            <a:r>
              <a:rPr kumimoji="1" lang="zh-CN" altLang="en-US" sz="2000" dirty="0" smtClean="0"/>
              <a:t>违背无谷模型：向</a:t>
            </a:r>
            <a:r>
              <a:rPr kumimoji="1" lang="en-US" altLang="zh-CN" sz="2000" dirty="0" smtClean="0"/>
              <a:t>Provider</a:t>
            </a:r>
            <a:r>
              <a:rPr kumimoji="1" lang="en-US" altLang="zh-CN" sz="2000" dirty="0"/>
              <a:t>/Peer</a:t>
            </a:r>
            <a:r>
              <a:rPr kumimoji="1" lang="zh-CN" altLang="en-US" sz="2000" dirty="0"/>
              <a:t>泄露来自其他</a:t>
            </a:r>
            <a:r>
              <a:rPr kumimoji="1" lang="en-US" altLang="zh-CN" sz="2000" dirty="0" smtClean="0"/>
              <a:t>Provider</a:t>
            </a:r>
            <a:r>
              <a:rPr kumimoji="1" lang="zh-CN" altLang="en-US" sz="2000" dirty="0" smtClean="0"/>
              <a:t>/</a:t>
            </a:r>
            <a:r>
              <a:rPr kumimoji="1" lang="en-US" altLang="zh-CN" sz="2000" dirty="0"/>
              <a:t>Peer</a:t>
            </a:r>
            <a:r>
              <a:rPr kumimoji="1" lang="zh-CN" altLang="en-US" sz="2000" dirty="0"/>
              <a:t>的路</a:t>
            </a:r>
            <a:r>
              <a:rPr kumimoji="1" lang="zh-CN" altLang="en-US" sz="2000" dirty="0" smtClean="0"/>
              <a:t>由</a:t>
            </a:r>
            <a:endParaRPr kumimoji="1" lang="en-US" altLang="zh-CN" sz="2000" dirty="0" smtClean="0"/>
          </a:p>
          <a:p>
            <a:r>
              <a:rPr kumimoji="1" lang="zh-CN" altLang="en-US" sz="2000" dirty="0"/>
              <a:t>向谁</a:t>
            </a:r>
            <a:r>
              <a:rPr kumimoji="1" lang="en-US" altLang="zh-CN" sz="2000" dirty="0" smtClean="0"/>
              <a:t>“</a:t>
            </a:r>
            <a:r>
              <a:rPr kumimoji="1" lang="zh-CN" altLang="en-US" sz="2000" dirty="0" smtClean="0"/>
              <a:t>泄露</a:t>
            </a:r>
            <a:r>
              <a:rPr kumimoji="1" lang="en-US" altLang="zh-CN" sz="2000" dirty="0" smtClean="0"/>
              <a:t>”</a:t>
            </a:r>
            <a:r>
              <a:rPr kumimoji="1" lang="zh-CN" altLang="en-US" sz="2000" dirty="0" smtClean="0"/>
              <a:t>路由意味着为谁提供流量传递服务</a:t>
            </a:r>
            <a:r>
              <a:rPr kumimoji="1" lang="en-US" altLang="zh-CN" sz="2000" dirty="0"/>
              <a:t>，</a:t>
            </a:r>
            <a:r>
              <a:rPr kumimoji="1" lang="zh-CN" altLang="en-US" sz="2000" dirty="0"/>
              <a:t>从而截获</a:t>
            </a:r>
            <a:r>
              <a:rPr kumimoji="1" lang="zh-CN" altLang="en-US" sz="2000" dirty="0" smtClean="0"/>
              <a:t>流量</a:t>
            </a:r>
            <a:endParaRPr kumimoji="1" lang="en-US" altLang="zh-CN" sz="2000" dirty="0" smtClean="0"/>
          </a:p>
          <a:p>
            <a:r>
              <a:rPr kumimoji="1" lang="zh-CN" altLang="en-US" sz="2000" dirty="0" smtClean="0"/>
              <a:t>具体效果依赖于“存在的路由”和“泄露路由”哪一个更优</a:t>
            </a:r>
            <a:endParaRPr kumimoji="1" lang="en-US" altLang="zh-CN" sz="2000" dirty="0"/>
          </a:p>
          <a:p>
            <a:endParaRPr kumimoji="1" lang="en-US" altLang="zh-CN" sz="20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232947" y="6356350"/>
            <a:ext cx="2895600" cy="365125"/>
          </a:xfrm>
        </p:spPr>
        <p:txBody>
          <a:bodyPr/>
          <a:lstStyle/>
          <a:p>
            <a:pPr algn="l"/>
            <a:r>
              <a:rPr kumimoji="1" lang="en-US" altLang="zh-CN" dirty="0" smtClean="0"/>
              <a:t>HIT </a:t>
            </a:r>
            <a:r>
              <a:rPr kumimoji="1" lang="en-US" altLang="zh-CN" dirty="0" err="1" smtClean="0"/>
              <a:t>ComNet</a:t>
            </a:r>
            <a:r>
              <a:rPr kumimoji="1" lang="en-US" altLang="zh-CN" dirty="0" smtClean="0"/>
              <a:t>-II</a:t>
            </a:r>
            <a:endParaRPr kumimoji="1"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34</a:t>
            </a:fld>
            <a:endParaRPr kumimoji="1" lang="zh-CN" altLang="en-US" dirty="0"/>
          </a:p>
        </p:txBody>
      </p:sp>
      <p:sp>
        <p:nvSpPr>
          <p:cNvPr id="107" name="乘 106"/>
          <p:cNvSpPr/>
          <p:nvPr/>
        </p:nvSpPr>
        <p:spPr>
          <a:xfrm>
            <a:off x="2225382" y="4294597"/>
            <a:ext cx="565623" cy="565623"/>
          </a:xfrm>
          <a:prstGeom prst="mathMultiply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 smtClean="0">
              <a:latin typeface="Arial Black"/>
              <a:cs typeface="Arial Black"/>
            </a:endParaRPr>
          </a:p>
        </p:txBody>
      </p:sp>
      <p:sp>
        <p:nvSpPr>
          <p:cNvPr id="114" name="同心圆 113"/>
          <p:cNvSpPr/>
          <p:nvPr/>
        </p:nvSpPr>
        <p:spPr>
          <a:xfrm>
            <a:off x="4933676" y="6237910"/>
            <a:ext cx="459396" cy="459396"/>
          </a:xfrm>
          <a:prstGeom prst="donu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 smtClean="0">
              <a:solidFill>
                <a:schemeClr val="tx1"/>
              </a:solidFill>
              <a:latin typeface="Arial Black"/>
              <a:cs typeface="Arial Black"/>
            </a:endParaRPr>
          </a:p>
        </p:txBody>
      </p:sp>
      <p:sp>
        <p:nvSpPr>
          <p:cNvPr id="115" name="同心圆 114"/>
          <p:cNvSpPr/>
          <p:nvPr/>
        </p:nvSpPr>
        <p:spPr>
          <a:xfrm>
            <a:off x="4931504" y="2437497"/>
            <a:ext cx="459396" cy="459396"/>
          </a:xfrm>
          <a:prstGeom prst="donu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 smtClean="0">
              <a:solidFill>
                <a:schemeClr val="tx1"/>
              </a:solidFill>
              <a:latin typeface="Arial Black"/>
              <a:cs typeface="Arial Black"/>
            </a:endParaRPr>
          </a:p>
        </p:txBody>
      </p:sp>
      <p:sp>
        <p:nvSpPr>
          <p:cNvPr id="116" name="同心圆 115"/>
          <p:cNvSpPr/>
          <p:nvPr/>
        </p:nvSpPr>
        <p:spPr>
          <a:xfrm>
            <a:off x="2238894" y="3370052"/>
            <a:ext cx="459396" cy="459396"/>
          </a:xfrm>
          <a:prstGeom prst="donu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 smtClean="0">
              <a:solidFill>
                <a:schemeClr val="tx1"/>
              </a:solidFill>
              <a:latin typeface="Arial Black"/>
              <a:cs typeface="Arial Black"/>
            </a:endParaRPr>
          </a:p>
        </p:txBody>
      </p:sp>
      <p:sp>
        <p:nvSpPr>
          <p:cNvPr id="117" name="同心圆 116"/>
          <p:cNvSpPr/>
          <p:nvPr/>
        </p:nvSpPr>
        <p:spPr>
          <a:xfrm>
            <a:off x="5750438" y="5728739"/>
            <a:ext cx="459396" cy="459396"/>
          </a:xfrm>
          <a:prstGeom prst="donu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 smtClean="0">
              <a:solidFill>
                <a:schemeClr val="tx1"/>
              </a:solidFill>
              <a:latin typeface="Arial Black"/>
              <a:cs typeface="Arial Black"/>
            </a:endParaRPr>
          </a:p>
        </p:txBody>
      </p:sp>
      <p:sp>
        <p:nvSpPr>
          <p:cNvPr id="118" name="乘 117"/>
          <p:cNvSpPr/>
          <p:nvPr/>
        </p:nvSpPr>
        <p:spPr>
          <a:xfrm>
            <a:off x="6274511" y="3325092"/>
            <a:ext cx="565623" cy="565623"/>
          </a:xfrm>
          <a:prstGeom prst="mathMultiply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 smtClean="0">
              <a:latin typeface="Arial Black"/>
              <a:cs typeface="Arial Black"/>
            </a:endParaRPr>
          </a:p>
        </p:txBody>
      </p:sp>
      <p:sp>
        <p:nvSpPr>
          <p:cNvPr id="119" name="乘 118"/>
          <p:cNvSpPr/>
          <p:nvPr/>
        </p:nvSpPr>
        <p:spPr>
          <a:xfrm>
            <a:off x="7052871" y="4691328"/>
            <a:ext cx="565623" cy="565623"/>
          </a:xfrm>
          <a:prstGeom prst="mathMultiply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 smtClean="0">
              <a:latin typeface="Arial Black"/>
              <a:cs typeface="Arial Black"/>
            </a:endParaRPr>
          </a:p>
        </p:txBody>
      </p:sp>
      <p:sp>
        <p:nvSpPr>
          <p:cNvPr id="120" name="乘 119"/>
          <p:cNvSpPr/>
          <p:nvPr/>
        </p:nvSpPr>
        <p:spPr>
          <a:xfrm>
            <a:off x="2869104" y="5658777"/>
            <a:ext cx="565623" cy="565623"/>
          </a:xfrm>
          <a:prstGeom prst="mathMultiply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 smtClean="0">
              <a:latin typeface="Arial Black"/>
              <a:cs typeface="Arial Black"/>
            </a:endParaRPr>
          </a:p>
        </p:txBody>
      </p:sp>
      <p:sp>
        <p:nvSpPr>
          <p:cNvPr id="121" name="同心圆 120"/>
          <p:cNvSpPr/>
          <p:nvPr/>
        </p:nvSpPr>
        <p:spPr>
          <a:xfrm>
            <a:off x="1440764" y="4785670"/>
            <a:ext cx="459396" cy="459396"/>
          </a:xfrm>
          <a:prstGeom prst="donu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 smtClean="0">
              <a:solidFill>
                <a:schemeClr val="tx1"/>
              </a:solidFill>
              <a:latin typeface="Arial Black"/>
              <a:cs typeface="Arial Black"/>
            </a:endParaRPr>
          </a:p>
        </p:txBody>
      </p:sp>
      <p:grpSp>
        <p:nvGrpSpPr>
          <p:cNvPr id="126" name="组 125"/>
          <p:cNvGrpSpPr/>
          <p:nvPr/>
        </p:nvGrpSpPr>
        <p:grpSpPr>
          <a:xfrm>
            <a:off x="1284154" y="2437496"/>
            <a:ext cx="6413720" cy="4243501"/>
            <a:chOff x="1059046" y="1768437"/>
            <a:chExt cx="6413720" cy="4243501"/>
          </a:xfrm>
        </p:grpSpPr>
        <p:grpSp>
          <p:nvGrpSpPr>
            <p:cNvPr id="108" name="组 107"/>
            <p:cNvGrpSpPr/>
            <p:nvPr/>
          </p:nvGrpSpPr>
          <p:grpSpPr>
            <a:xfrm>
              <a:off x="1059046" y="1768437"/>
              <a:ext cx="6413720" cy="4243501"/>
              <a:chOff x="1059046" y="1768437"/>
              <a:chExt cx="6413720" cy="4243501"/>
            </a:xfrm>
          </p:grpSpPr>
          <p:sp>
            <p:nvSpPr>
              <p:cNvPr id="57" name="圆角矩形 56"/>
              <p:cNvSpPr/>
              <p:nvPr/>
            </p:nvSpPr>
            <p:spPr>
              <a:xfrm>
                <a:off x="3931129" y="3668643"/>
                <a:ext cx="746551" cy="443088"/>
              </a:xfrm>
              <a:prstGeom prst="roundRect">
                <a:avLst/>
              </a:prstGeom>
              <a:solidFill>
                <a:srgbClr val="25A24E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58" name="圆角矩形 57"/>
              <p:cNvSpPr/>
              <p:nvPr/>
            </p:nvSpPr>
            <p:spPr>
              <a:xfrm>
                <a:off x="5380060" y="3669873"/>
                <a:ext cx="746551" cy="443088"/>
              </a:xfrm>
              <a:prstGeom prst="roundRect">
                <a:avLst/>
              </a:prstGeom>
              <a:solidFill>
                <a:srgbClr val="25A24E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cs typeface="Arial Black"/>
                  </a:rPr>
                  <a:t>P2P</a:t>
                </a:r>
                <a:endParaRPr kumimoji="1" lang="zh-CN" altLang="en-US" sz="16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59" name="圆角矩形 58"/>
              <p:cNvSpPr/>
              <p:nvPr/>
            </p:nvSpPr>
            <p:spPr>
              <a:xfrm>
                <a:off x="2458948" y="3669873"/>
                <a:ext cx="746551" cy="443088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7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0" name="圆角矩形 59"/>
              <p:cNvSpPr/>
              <p:nvPr/>
            </p:nvSpPr>
            <p:spPr>
              <a:xfrm>
                <a:off x="1059046" y="3669873"/>
                <a:ext cx="746551" cy="443088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3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1" name="圆角矩形 60"/>
              <p:cNvSpPr/>
              <p:nvPr/>
            </p:nvSpPr>
            <p:spPr>
              <a:xfrm>
                <a:off x="6726215" y="3669873"/>
                <a:ext cx="746551" cy="443088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cs typeface="Arial Black"/>
                  </a:rPr>
                  <a:t>5</a:t>
                </a:r>
                <a:endParaRPr kumimoji="1" lang="zh-CN" altLang="en-US" sz="16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2" name="圆角矩形 61"/>
              <p:cNvSpPr/>
              <p:nvPr/>
            </p:nvSpPr>
            <p:spPr>
              <a:xfrm>
                <a:off x="3931129" y="4605544"/>
                <a:ext cx="746551" cy="443088"/>
              </a:xfrm>
              <a:prstGeom prst="roundRect">
                <a:avLst/>
              </a:prstGeom>
              <a:solidFill>
                <a:srgbClr val="25A24E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cs typeface="Arial Black"/>
                  </a:rPr>
                  <a:t>P2C</a:t>
                </a:r>
                <a:endParaRPr kumimoji="1" lang="zh-CN" altLang="en-US" sz="16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3" name="圆角矩形 62"/>
              <p:cNvSpPr/>
              <p:nvPr/>
            </p:nvSpPr>
            <p:spPr>
              <a:xfrm>
                <a:off x="3931129" y="5568850"/>
                <a:ext cx="746551" cy="443088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cs typeface="Arial Black"/>
                  </a:rPr>
                  <a:t>9</a:t>
                </a:r>
                <a:endParaRPr kumimoji="1" lang="zh-CN" altLang="en-US" sz="16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4" name="圆角矩形 63"/>
              <p:cNvSpPr/>
              <p:nvPr/>
            </p:nvSpPr>
            <p:spPr>
              <a:xfrm>
                <a:off x="2477522" y="4605544"/>
                <a:ext cx="746551" cy="443088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cs typeface="Arial Black"/>
                  </a:rPr>
                  <a:t>8</a:t>
                </a:r>
                <a:endParaRPr kumimoji="1" lang="zh-CN" altLang="en-US" sz="16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5" name="圆角矩形 64"/>
              <p:cNvSpPr/>
              <p:nvPr/>
            </p:nvSpPr>
            <p:spPr>
              <a:xfrm>
                <a:off x="2477522" y="2717300"/>
                <a:ext cx="746551" cy="443088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cs typeface="Arial Black"/>
                  </a:rPr>
                  <a:t>2</a:t>
                </a:r>
                <a:endParaRPr kumimoji="1" lang="zh-CN" altLang="en-US" sz="16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6" name="圆角矩形 65"/>
              <p:cNvSpPr/>
              <p:nvPr/>
            </p:nvSpPr>
            <p:spPr>
              <a:xfrm>
                <a:off x="3931129" y="2717300"/>
                <a:ext cx="746551" cy="443088"/>
              </a:xfrm>
              <a:prstGeom prst="roundRect">
                <a:avLst/>
              </a:prstGeom>
              <a:solidFill>
                <a:srgbClr val="25A24E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cs typeface="Arial Black"/>
                  </a:rPr>
                  <a:t>C2P</a:t>
                </a:r>
                <a:endParaRPr kumimoji="1" lang="zh-CN" altLang="en-US" sz="16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7" name="圆角矩形 66"/>
              <p:cNvSpPr/>
              <p:nvPr/>
            </p:nvSpPr>
            <p:spPr>
              <a:xfrm>
                <a:off x="3931129" y="1768437"/>
                <a:ext cx="746551" cy="443088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cs typeface="Arial Black"/>
                  </a:rPr>
                  <a:t>1</a:t>
                </a:r>
                <a:endParaRPr kumimoji="1" lang="zh-CN" altLang="en-US" sz="16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8" name="圆角矩形 67"/>
              <p:cNvSpPr/>
              <p:nvPr/>
            </p:nvSpPr>
            <p:spPr>
              <a:xfrm>
                <a:off x="5380060" y="2717300"/>
                <a:ext cx="746551" cy="443088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cs typeface="Arial Black"/>
                  </a:rPr>
                  <a:t>4</a:t>
                </a:r>
                <a:endParaRPr kumimoji="1" lang="zh-CN" altLang="en-US" sz="16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9" name="圆角矩形 68"/>
              <p:cNvSpPr/>
              <p:nvPr/>
            </p:nvSpPr>
            <p:spPr>
              <a:xfrm>
                <a:off x="5380060" y="4605544"/>
                <a:ext cx="746551" cy="443088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cs typeface="Arial Black"/>
                  </a:rPr>
                  <a:t>6</a:t>
                </a:r>
                <a:endParaRPr kumimoji="1" lang="zh-CN" altLang="en-US" sz="1600" dirty="0" smtClean="0">
                  <a:latin typeface="Arial Black"/>
                  <a:cs typeface="Arial Black"/>
                </a:endParaRPr>
              </a:p>
            </p:txBody>
          </p:sp>
          <p:cxnSp>
            <p:nvCxnSpPr>
              <p:cNvPr id="70" name="直线连接符 69"/>
              <p:cNvCxnSpPr>
                <a:stCxn id="66" idx="2"/>
                <a:endCxn id="57" idx="0"/>
              </p:cNvCxnSpPr>
              <p:nvPr/>
            </p:nvCxnSpPr>
            <p:spPr>
              <a:xfrm>
                <a:off x="4304405" y="3160388"/>
                <a:ext cx="0" cy="508255"/>
              </a:xfrm>
              <a:prstGeom prst="line">
                <a:avLst/>
              </a:prstGeom>
              <a:ln w="76200" cmpd="sng">
                <a:solidFill>
                  <a:srgbClr val="008000"/>
                </a:solidFill>
                <a:headEnd type="triangl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线连接符 72"/>
              <p:cNvCxnSpPr>
                <a:stCxn id="67" idx="2"/>
                <a:endCxn id="66" idx="0"/>
              </p:cNvCxnSpPr>
              <p:nvPr/>
            </p:nvCxnSpPr>
            <p:spPr>
              <a:xfrm>
                <a:off x="4304405" y="2211525"/>
                <a:ext cx="0" cy="505775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线连接符 75"/>
              <p:cNvCxnSpPr>
                <a:stCxn id="57" idx="2"/>
                <a:endCxn id="62" idx="0"/>
              </p:cNvCxnSpPr>
              <p:nvPr/>
            </p:nvCxnSpPr>
            <p:spPr>
              <a:xfrm>
                <a:off x="4304405" y="4111731"/>
                <a:ext cx="0" cy="493813"/>
              </a:xfrm>
              <a:prstGeom prst="line">
                <a:avLst/>
              </a:prstGeom>
              <a:ln w="76200" cmpd="sng">
                <a:solidFill>
                  <a:srgbClr val="008000"/>
                </a:solidFill>
                <a:headEnd type="triangl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线连接符 78"/>
              <p:cNvCxnSpPr>
                <a:stCxn id="62" idx="2"/>
                <a:endCxn id="63" idx="0"/>
              </p:cNvCxnSpPr>
              <p:nvPr/>
            </p:nvCxnSpPr>
            <p:spPr>
              <a:xfrm>
                <a:off x="4304405" y="5048632"/>
                <a:ext cx="0" cy="520218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线连接符 81"/>
              <p:cNvCxnSpPr>
                <a:stCxn id="57" idx="3"/>
                <a:endCxn id="58" idx="1"/>
              </p:cNvCxnSpPr>
              <p:nvPr/>
            </p:nvCxnSpPr>
            <p:spPr>
              <a:xfrm>
                <a:off x="4677680" y="3890187"/>
                <a:ext cx="702380" cy="1230"/>
              </a:xfrm>
              <a:prstGeom prst="line">
                <a:avLst/>
              </a:prstGeom>
              <a:ln w="76200" cmpd="sng">
                <a:solidFill>
                  <a:srgbClr val="008000"/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线连接符 84"/>
              <p:cNvCxnSpPr>
                <a:stCxn id="58" idx="3"/>
                <a:endCxn id="61" idx="1"/>
              </p:cNvCxnSpPr>
              <p:nvPr/>
            </p:nvCxnSpPr>
            <p:spPr>
              <a:xfrm>
                <a:off x="6126611" y="3891417"/>
                <a:ext cx="599604" cy="0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线连接符 87"/>
              <p:cNvCxnSpPr>
                <a:stCxn id="65" idx="3"/>
                <a:endCxn id="66" idx="1"/>
              </p:cNvCxnSpPr>
              <p:nvPr/>
            </p:nvCxnSpPr>
            <p:spPr>
              <a:xfrm>
                <a:off x="3224073" y="2938844"/>
                <a:ext cx="707056" cy="0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线连接符 90"/>
              <p:cNvCxnSpPr>
                <a:stCxn id="68" idx="2"/>
                <a:endCxn id="58" idx="0"/>
              </p:cNvCxnSpPr>
              <p:nvPr/>
            </p:nvCxnSpPr>
            <p:spPr>
              <a:xfrm>
                <a:off x="5753336" y="3160388"/>
                <a:ext cx="0" cy="509485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线连接符 93"/>
              <p:cNvCxnSpPr>
                <a:stCxn id="58" idx="2"/>
                <a:endCxn id="69" idx="0"/>
              </p:cNvCxnSpPr>
              <p:nvPr/>
            </p:nvCxnSpPr>
            <p:spPr>
              <a:xfrm>
                <a:off x="5753336" y="4112961"/>
                <a:ext cx="0" cy="492583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线连接符 96"/>
              <p:cNvCxnSpPr>
                <a:stCxn id="66" idx="2"/>
                <a:endCxn id="60" idx="0"/>
              </p:cNvCxnSpPr>
              <p:nvPr/>
            </p:nvCxnSpPr>
            <p:spPr>
              <a:xfrm flipH="1">
                <a:off x="1432322" y="3160388"/>
                <a:ext cx="2872083" cy="509485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线连接符 102"/>
              <p:cNvCxnSpPr>
                <a:stCxn id="64" idx="3"/>
                <a:endCxn id="62" idx="1"/>
              </p:cNvCxnSpPr>
              <p:nvPr/>
            </p:nvCxnSpPr>
            <p:spPr>
              <a:xfrm>
                <a:off x="3224073" y="4827088"/>
                <a:ext cx="707056" cy="0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2" name="直线连接符 121"/>
            <p:cNvCxnSpPr>
              <a:stCxn id="59" idx="2"/>
              <a:endCxn id="62" idx="0"/>
            </p:cNvCxnSpPr>
            <p:nvPr/>
          </p:nvCxnSpPr>
          <p:spPr>
            <a:xfrm>
              <a:off x="2832224" y="4112961"/>
              <a:ext cx="1472181" cy="492583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2716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路由泄露实例：</a:t>
            </a:r>
            <a:r>
              <a:rPr kumimoji="1" lang="en-US" altLang="zh-CN" dirty="0" err="1" smtClean="0"/>
              <a:t>Moratel</a:t>
            </a:r>
            <a:r>
              <a:rPr kumimoji="1" lang="zh-CN" altLang="en-US" dirty="0" smtClean="0"/>
              <a:t>事故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81358"/>
            <a:ext cx="8229600" cy="904150"/>
          </a:xfrm>
        </p:spPr>
        <p:txBody>
          <a:bodyPr/>
          <a:lstStyle/>
          <a:p>
            <a:r>
              <a:rPr kumimoji="1" lang="en-US" altLang="zh-CN" sz="2000" dirty="0" smtClean="0"/>
              <a:t>2012</a:t>
            </a:r>
            <a:r>
              <a:rPr kumimoji="1" lang="zh-CN" altLang="en-US" sz="2000" dirty="0" smtClean="0"/>
              <a:t>年</a:t>
            </a:r>
            <a:r>
              <a:rPr kumimoji="1" lang="en-US" altLang="zh-CN" sz="2000" dirty="0" smtClean="0"/>
              <a:t>11</a:t>
            </a:r>
            <a:r>
              <a:rPr kumimoji="1" lang="zh-CN" altLang="en-US" sz="2000" dirty="0" smtClean="0"/>
              <a:t>月</a:t>
            </a:r>
            <a:r>
              <a:rPr kumimoji="1" lang="en-US" altLang="zh-CN" sz="2000" dirty="0" smtClean="0"/>
              <a:t>6</a:t>
            </a:r>
            <a:r>
              <a:rPr kumimoji="1" lang="zh-CN" altLang="en-US" sz="2000" dirty="0" smtClean="0"/>
              <a:t>日，印尼的本地</a:t>
            </a:r>
            <a:r>
              <a:rPr kumimoji="1" lang="en-US" altLang="zh-CN" sz="2000" dirty="0" smtClean="0"/>
              <a:t>ISP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err="1" smtClean="0"/>
              <a:t>Moratel</a:t>
            </a:r>
            <a:r>
              <a:rPr kumimoji="1" lang="zh-CN" altLang="en-US" sz="2000" dirty="0" smtClean="0"/>
              <a:t>向其提供商</a:t>
            </a:r>
            <a:r>
              <a:rPr kumimoji="1" lang="en-US" altLang="zh-CN" sz="2000" dirty="0" smtClean="0"/>
              <a:t>PCCW</a:t>
            </a:r>
            <a:r>
              <a:rPr kumimoji="1" lang="zh-CN" altLang="en-US" sz="2000" dirty="0" smtClean="0"/>
              <a:t>（盈科电讯）泄露了</a:t>
            </a:r>
            <a:r>
              <a:rPr kumimoji="1" lang="en-US" altLang="zh-CN" sz="2000" dirty="0" smtClean="0"/>
              <a:t>Google</a:t>
            </a:r>
            <a:r>
              <a:rPr kumimoji="1" lang="zh-CN" altLang="en-US" sz="2000" dirty="0" smtClean="0"/>
              <a:t>的一个前缀，导致大量流量流向</a:t>
            </a:r>
            <a:r>
              <a:rPr kumimoji="1" lang="en-US" altLang="zh-CN" sz="2000" dirty="0" err="1" smtClean="0"/>
              <a:t>Moratel</a:t>
            </a:r>
            <a:r>
              <a:rPr kumimoji="1" lang="zh-CN" altLang="en-US" sz="2000" dirty="0" smtClean="0"/>
              <a:t>，使得</a:t>
            </a:r>
            <a:r>
              <a:rPr kumimoji="1" lang="en-US" altLang="zh-CN" sz="2000" dirty="0" err="1" smtClean="0"/>
              <a:t>Moratel</a:t>
            </a:r>
            <a:r>
              <a:rPr kumimoji="1" lang="zh-CN" altLang="en-US" sz="2000" dirty="0" smtClean="0"/>
              <a:t>网络瘫痪，形成路由黑洞</a:t>
            </a:r>
            <a:endParaRPr kumimoji="1" lang="zh-CN" altLang="en-US" sz="20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35</a:t>
            </a:fld>
            <a:endParaRPr kumimoji="1" lang="zh-CN" altLang="en-US" dirty="0"/>
          </a:p>
        </p:txBody>
      </p:sp>
      <p:sp>
        <p:nvSpPr>
          <p:cNvPr id="5" name="圆角矩形 4"/>
          <p:cNvSpPr/>
          <p:nvPr/>
        </p:nvSpPr>
        <p:spPr>
          <a:xfrm>
            <a:off x="2880658" y="4298154"/>
            <a:ext cx="1736166" cy="628235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8.8.8.0/24</a:t>
            </a:r>
          </a:p>
          <a:p>
            <a:r>
              <a:rPr kumimoji="1" lang="en-US" altLang="zh-CN" sz="1600" dirty="0">
                <a:latin typeface="Arial Black"/>
                <a:ea typeface="微软雅黑"/>
                <a:cs typeface="Arial Black"/>
              </a:rPr>
              <a:t>2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3947</a:t>
            </a:r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15169</a:t>
            </a:r>
            <a:endParaRPr kumimoji="1" lang="zh-CN" altLang="en-US" sz="1600" dirty="0" smtClean="0">
              <a:latin typeface="Arial Black"/>
              <a:ea typeface="微软雅黑"/>
              <a:cs typeface="Arial Black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3806462" y="4984984"/>
            <a:ext cx="1708498" cy="1055281"/>
          </a:xfrm>
          <a:prstGeom prst="ellipse">
            <a:avLst/>
          </a:prstGeom>
          <a:noFill/>
          <a:ln w="57150" cmpd="sng">
            <a:solidFill>
              <a:srgbClr val="0080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AS23947</a:t>
            </a:r>
          </a:p>
          <a:p>
            <a:pPr algn="ctr"/>
            <a:r>
              <a:rPr kumimoji="1" lang="en-US" altLang="zh-CN" sz="1600" dirty="0" err="1" smtClean="0">
                <a:solidFill>
                  <a:srgbClr val="3366FF"/>
                </a:solidFill>
                <a:latin typeface="Arial Black"/>
                <a:cs typeface="Arial Black"/>
              </a:rPr>
              <a:t>Moratel</a:t>
            </a:r>
            <a:endParaRPr kumimoji="1" lang="zh-CN" altLang="en-US" sz="1600" dirty="0" smtClean="0">
              <a:solidFill>
                <a:srgbClr val="3366FF"/>
              </a:solidFill>
              <a:latin typeface="Arial Black"/>
              <a:cs typeface="Arial Black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1172160" y="2882144"/>
            <a:ext cx="1708498" cy="1055281"/>
          </a:xfrm>
          <a:prstGeom prst="ellipse">
            <a:avLst/>
          </a:prstGeom>
          <a:noFill/>
          <a:ln w="57150" cmpd="sng">
            <a:solidFill>
              <a:srgbClr val="0080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AS4436</a:t>
            </a:r>
          </a:p>
          <a:p>
            <a:pPr algn="ctr"/>
            <a:r>
              <a:rPr kumimoji="1" lang="en-US" altLang="zh-CN" sz="1600" dirty="0" err="1" smtClean="0">
                <a:solidFill>
                  <a:srgbClr val="3366FF"/>
                </a:solidFill>
                <a:latin typeface="Arial Black"/>
                <a:cs typeface="Arial Black"/>
              </a:rPr>
              <a:t>nLayer</a:t>
            </a:r>
            <a:endParaRPr kumimoji="1" lang="zh-CN" altLang="en-US" sz="1600" dirty="0" smtClean="0">
              <a:solidFill>
                <a:srgbClr val="3366FF"/>
              </a:solidFill>
              <a:latin typeface="Arial Black"/>
              <a:cs typeface="Arial Black"/>
            </a:endParaRPr>
          </a:p>
        </p:txBody>
      </p:sp>
      <p:cxnSp>
        <p:nvCxnSpPr>
          <p:cNvPr id="8" name="直线连接符 7"/>
          <p:cNvCxnSpPr>
            <a:stCxn id="9" idx="4"/>
            <a:endCxn id="6" idx="0"/>
          </p:cNvCxnSpPr>
          <p:nvPr/>
        </p:nvCxnSpPr>
        <p:spPr>
          <a:xfrm>
            <a:off x="4660711" y="3937425"/>
            <a:ext cx="0" cy="1047559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3806462" y="2882144"/>
            <a:ext cx="1708498" cy="1055281"/>
          </a:xfrm>
          <a:prstGeom prst="ellipse">
            <a:avLst/>
          </a:prstGeom>
          <a:noFill/>
          <a:ln w="57150" cmpd="sng">
            <a:solidFill>
              <a:srgbClr val="0080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AS3491</a:t>
            </a:r>
          </a:p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PCCW</a:t>
            </a:r>
            <a:endParaRPr kumimoji="1" lang="zh-CN" altLang="en-US" sz="1600" dirty="0" smtClean="0">
              <a:solidFill>
                <a:srgbClr val="3366FF"/>
              </a:solidFill>
              <a:latin typeface="Arial Black"/>
              <a:cs typeface="Arial Black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6686999" y="2882144"/>
            <a:ext cx="1708498" cy="1055281"/>
          </a:xfrm>
          <a:prstGeom prst="ellipse">
            <a:avLst/>
          </a:prstGeom>
          <a:noFill/>
          <a:ln w="57150" cmpd="sng">
            <a:solidFill>
              <a:srgbClr val="0080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AS15169</a:t>
            </a:r>
          </a:p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Google</a:t>
            </a:r>
            <a:endParaRPr kumimoji="1" lang="zh-CN" altLang="en-US" sz="1600" dirty="0" smtClean="0">
              <a:solidFill>
                <a:srgbClr val="3366FF"/>
              </a:solidFill>
              <a:latin typeface="Arial Black"/>
              <a:cs typeface="Arial Black"/>
            </a:endParaRPr>
          </a:p>
        </p:txBody>
      </p:sp>
      <p:cxnSp>
        <p:nvCxnSpPr>
          <p:cNvPr id="14" name="直线连接符 13"/>
          <p:cNvCxnSpPr>
            <a:stCxn id="10" idx="2"/>
            <a:endCxn id="9" idx="6"/>
          </p:cNvCxnSpPr>
          <p:nvPr/>
        </p:nvCxnSpPr>
        <p:spPr>
          <a:xfrm flipH="1">
            <a:off x="5514960" y="3409785"/>
            <a:ext cx="1172039" cy="0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直线连接符 16"/>
          <p:cNvCxnSpPr>
            <a:stCxn id="10" idx="4"/>
            <a:endCxn id="6" idx="6"/>
          </p:cNvCxnSpPr>
          <p:nvPr/>
        </p:nvCxnSpPr>
        <p:spPr>
          <a:xfrm flipH="1">
            <a:off x="5514960" y="3937425"/>
            <a:ext cx="2026288" cy="1575200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直线连接符 19"/>
          <p:cNvCxnSpPr>
            <a:stCxn id="9" idx="2"/>
            <a:endCxn id="7" idx="6"/>
          </p:cNvCxnSpPr>
          <p:nvPr/>
        </p:nvCxnSpPr>
        <p:spPr>
          <a:xfrm flipH="1">
            <a:off x="2880658" y="3409785"/>
            <a:ext cx="925804" cy="0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任意形状 22"/>
          <p:cNvSpPr/>
          <p:nvPr/>
        </p:nvSpPr>
        <p:spPr>
          <a:xfrm>
            <a:off x="2085729" y="3035399"/>
            <a:ext cx="3181792" cy="2184196"/>
          </a:xfrm>
          <a:custGeom>
            <a:avLst/>
            <a:gdLst>
              <a:gd name="connsiteX0" fmla="*/ 0 w 3181792"/>
              <a:gd name="connsiteY0" fmla="*/ 28783 h 2184196"/>
              <a:gd name="connsiteX1" fmla="*/ 2726596 w 3181792"/>
              <a:gd name="connsiteY1" fmla="*/ 52085 h 2184196"/>
              <a:gd name="connsiteX2" fmla="*/ 3181029 w 3181792"/>
              <a:gd name="connsiteY2" fmla="*/ 506469 h 2184196"/>
              <a:gd name="connsiteX3" fmla="*/ 2843117 w 3181792"/>
              <a:gd name="connsiteY3" fmla="*/ 2184196 h 2184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81792" h="2184196">
                <a:moveTo>
                  <a:pt x="0" y="28783"/>
                </a:moveTo>
                <a:cubicBezTo>
                  <a:pt x="1098212" y="627"/>
                  <a:pt x="2196425" y="-27529"/>
                  <a:pt x="2726596" y="52085"/>
                </a:cubicBezTo>
                <a:cubicBezTo>
                  <a:pt x="3256767" y="131699"/>
                  <a:pt x="3161609" y="151117"/>
                  <a:pt x="3181029" y="506469"/>
                </a:cubicBezTo>
                <a:cubicBezTo>
                  <a:pt x="3200449" y="861821"/>
                  <a:pt x="2843117" y="2184196"/>
                  <a:pt x="2843117" y="2184196"/>
                </a:cubicBezTo>
              </a:path>
            </a:pathLst>
          </a:custGeom>
          <a:ln w="5715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圆角矩形 23"/>
          <p:cNvSpPr/>
          <p:nvPr/>
        </p:nvSpPr>
        <p:spPr>
          <a:xfrm>
            <a:off x="6686999" y="2085508"/>
            <a:ext cx="1736166" cy="628235"/>
          </a:xfrm>
          <a:prstGeom prst="roundRect">
            <a:avLst/>
          </a:prstGeom>
          <a:solidFill>
            <a:srgbClr val="0096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8.8.8.0/24</a:t>
            </a:r>
          </a:p>
          <a:p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15169</a:t>
            </a:r>
            <a:endParaRPr kumimoji="1" lang="zh-CN" altLang="en-US" sz="1600" dirty="0" smtClean="0">
              <a:latin typeface="Arial Black"/>
              <a:ea typeface="微软雅黑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3440022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3" grpId="0" animBg="1"/>
      <p:bldP spid="2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BGP</a:t>
            </a:r>
            <a:r>
              <a:rPr kumimoji="1" lang="zh-CN" altLang="en-US" dirty="0" smtClean="0"/>
              <a:t>前缀窃听</a:t>
            </a:r>
            <a:r>
              <a:rPr kumimoji="1" lang="en-US" altLang="zh-CN" dirty="0" smtClean="0"/>
              <a:t>：</a:t>
            </a:r>
            <a:r>
              <a:rPr kumimoji="1" lang="zh-CN" altLang="en-US" dirty="0" smtClean="0"/>
              <a:t>示例</a:t>
            </a:r>
            <a:endParaRPr kumimoji="1" lang="zh-CN" altLang="en-US" sz="2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04112" y="1067958"/>
            <a:ext cx="8810899" cy="1275855"/>
          </a:xfrm>
        </p:spPr>
        <p:txBody>
          <a:bodyPr/>
          <a:lstStyle/>
          <a:p>
            <a:r>
              <a:rPr kumimoji="1" lang="zh-CN" altLang="en-US" sz="1800" dirty="0" smtClean="0"/>
              <a:t>窃听：攻击者通过改变路由使自己位于通信路径上</a:t>
            </a:r>
            <a:endParaRPr kumimoji="1" lang="en-US" altLang="zh-CN" sz="1800" dirty="0" smtClean="0"/>
          </a:p>
          <a:p>
            <a:r>
              <a:rPr kumimoji="1" lang="en-US" altLang="zh-CN" sz="1800" dirty="0" smtClean="0"/>
              <a:t>AS5</a:t>
            </a:r>
            <a:r>
              <a:rPr kumimoji="1" lang="zh-CN" altLang="en-US" sz="1800" dirty="0" smtClean="0"/>
              <a:t>通过向</a:t>
            </a:r>
            <a:r>
              <a:rPr kumimoji="1" lang="en-US" altLang="zh-CN" sz="1800" dirty="0" smtClean="0"/>
              <a:t>AS4</a:t>
            </a:r>
            <a:r>
              <a:rPr kumimoji="1" lang="zh-CN" altLang="en-US" sz="1800" dirty="0" smtClean="0"/>
              <a:t>声明</a:t>
            </a:r>
            <a:r>
              <a:rPr kumimoji="1" lang="en-US" altLang="zh-CN" sz="1800" dirty="0"/>
              <a:t>10.0.0.0</a:t>
            </a:r>
            <a:r>
              <a:rPr kumimoji="1" lang="zh-CN" altLang="en-US" sz="1800" dirty="0"/>
              <a:t>/</a:t>
            </a:r>
            <a:r>
              <a:rPr kumimoji="1" lang="en-US" altLang="zh-CN" sz="1800" dirty="0"/>
              <a:t>16</a:t>
            </a:r>
            <a:r>
              <a:rPr kumimoji="1" lang="zh-CN" altLang="en-US" sz="1800" dirty="0" smtClean="0"/>
              <a:t>劫持该前缀</a:t>
            </a:r>
            <a:endParaRPr kumimoji="1" lang="en-US" altLang="zh-CN" sz="1800" dirty="0" smtClean="0"/>
          </a:p>
          <a:p>
            <a:r>
              <a:rPr kumimoji="1" lang="en-US" altLang="zh-CN" sz="1800" dirty="0" smtClean="0"/>
              <a:t>AS4</a:t>
            </a:r>
            <a:r>
              <a:rPr kumimoji="1" lang="zh-CN" altLang="en-US" sz="1800" dirty="0" smtClean="0"/>
              <a:t>和</a:t>
            </a:r>
            <a:r>
              <a:rPr kumimoji="1" lang="en-US" altLang="zh-CN" sz="1800" dirty="0" smtClean="0"/>
              <a:t>AS7</a:t>
            </a:r>
            <a:r>
              <a:rPr kumimoji="1" lang="zh-CN" altLang="en-US" sz="1800" dirty="0" smtClean="0"/>
              <a:t>通往被劫持前缀的路由经过</a:t>
            </a:r>
            <a:r>
              <a:rPr kumimoji="1" lang="en-US" altLang="zh-CN" sz="1800" dirty="0" smtClean="0"/>
              <a:t>AS5</a:t>
            </a:r>
            <a:endParaRPr kumimoji="1" lang="zh-CN" altLang="en-US" sz="1800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36</a:t>
            </a:fld>
            <a:endParaRPr kumimoji="1" lang="zh-CN" altLang="en-US" dirty="0"/>
          </a:p>
        </p:txBody>
      </p:sp>
      <p:sp>
        <p:nvSpPr>
          <p:cNvPr id="6" name="页脚占位符 3"/>
          <p:cNvSpPr txBox="1">
            <a:spLocks/>
          </p:cNvSpPr>
          <p:nvPr/>
        </p:nvSpPr>
        <p:spPr>
          <a:xfrm>
            <a:off x="305499" y="62528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zh-CN" smtClean="0"/>
              <a:t>HIT ComNet-II</a:t>
            </a:r>
            <a:endParaRPr kumimoji="1" lang="zh-CN" altLang="en-US" dirty="0"/>
          </a:p>
        </p:txBody>
      </p:sp>
      <p:grpSp>
        <p:nvGrpSpPr>
          <p:cNvPr id="8" name="组 7"/>
          <p:cNvGrpSpPr/>
          <p:nvPr/>
        </p:nvGrpSpPr>
        <p:grpSpPr>
          <a:xfrm>
            <a:off x="1499324" y="2706130"/>
            <a:ext cx="6091799" cy="3779060"/>
            <a:chOff x="954129" y="1665459"/>
            <a:chExt cx="6320023" cy="3920639"/>
          </a:xfrm>
        </p:grpSpPr>
        <p:grpSp>
          <p:nvGrpSpPr>
            <p:cNvPr id="9" name="组 8"/>
            <p:cNvGrpSpPr/>
            <p:nvPr/>
          </p:nvGrpSpPr>
          <p:grpSpPr>
            <a:xfrm>
              <a:off x="4435446" y="1665459"/>
              <a:ext cx="1441904" cy="1010576"/>
              <a:chOff x="3246635" y="3558483"/>
              <a:chExt cx="1441904" cy="1010576"/>
            </a:xfrm>
          </p:grpSpPr>
          <p:sp>
            <p:nvSpPr>
              <p:cNvPr id="37" name="椭圆 36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38" name="圆角矩形 37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AS2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10" name="组 9"/>
            <p:cNvGrpSpPr/>
            <p:nvPr/>
          </p:nvGrpSpPr>
          <p:grpSpPr>
            <a:xfrm>
              <a:off x="2392404" y="1665459"/>
              <a:ext cx="1441904" cy="1010576"/>
              <a:chOff x="3246635" y="3558483"/>
              <a:chExt cx="1441904" cy="1010576"/>
            </a:xfrm>
          </p:grpSpPr>
          <p:sp>
            <p:nvSpPr>
              <p:cNvPr id="35" name="椭圆 34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36" name="圆角矩形 35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AS1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11" name="组 10"/>
            <p:cNvGrpSpPr/>
            <p:nvPr/>
          </p:nvGrpSpPr>
          <p:grpSpPr>
            <a:xfrm>
              <a:off x="954129" y="3031595"/>
              <a:ext cx="1441904" cy="1010576"/>
              <a:chOff x="3246635" y="3558483"/>
              <a:chExt cx="1441904" cy="1010576"/>
            </a:xfrm>
          </p:grpSpPr>
          <p:sp>
            <p:nvSpPr>
              <p:cNvPr id="33" name="椭圆 32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34" name="圆角矩形 33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AS3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12" name="组 11"/>
            <p:cNvGrpSpPr/>
            <p:nvPr/>
          </p:nvGrpSpPr>
          <p:grpSpPr>
            <a:xfrm>
              <a:off x="3368240" y="3031595"/>
              <a:ext cx="1441904" cy="1010576"/>
              <a:chOff x="3246635" y="3558483"/>
              <a:chExt cx="1441904" cy="1010576"/>
            </a:xfrm>
          </p:grpSpPr>
          <p:sp>
            <p:nvSpPr>
              <p:cNvPr id="31" name="椭圆 30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32" name="圆角矩形 31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AS4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13" name="组 12"/>
            <p:cNvGrpSpPr/>
            <p:nvPr/>
          </p:nvGrpSpPr>
          <p:grpSpPr>
            <a:xfrm>
              <a:off x="5832248" y="2994936"/>
              <a:ext cx="1441904" cy="1010576"/>
              <a:chOff x="3246635" y="3558483"/>
              <a:chExt cx="1441904" cy="1010576"/>
            </a:xfrm>
          </p:grpSpPr>
          <p:sp>
            <p:nvSpPr>
              <p:cNvPr id="29" name="椭圆 28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30" name="圆角矩形 29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AS5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14" name="组 13"/>
            <p:cNvGrpSpPr/>
            <p:nvPr/>
          </p:nvGrpSpPr>
          <p:grpSpPr>
            <a:xfrm>
              <a:off x="968484" y="4575522"/>
              <a:ext cx="1441904" cy="1010576"/>
              <a:chOff x="3246635" y="3558483"/>
              <a:chExt cx="1441904" cy="1010576"/>
            </a:xfrm>
          </p:grpSpPr>
          <p:sp>
            <p:nvSpPr>
              <p:cNvPr id="27" name="椭圆 26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28" name="圆角矩形 27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AS6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grpSp>
          <p:nvGrpSpPr>
            <p:cNvPr id="15" name="组 14"/>
            <p:cNvGrpSpPr/>
            <p:nvPr/>
          </p:nvGrpSpPr>
          <p:grpSpPr>
            <a:xfrm>
              <a:off x="4738021" y="4575522"/>
              <a:ext cx="1441904" cy="1010576"/>
              <a:chOff x="3246635" y="3558483"/>
              <a:chExt cx="1441904" cy="1010576"/>
            </a:xfrm>
          </p:grpSpPr>
          <p:sp>
            <p:nvSpPr>
              <p:cNvPr id="25" name="椭圆 24"/>
              <p:cNvSpPr/>
              <p:nvPr/>
            </p:nvSpPr>
            <p:spPr>
              <a:xfrm>
                <a:off x="3246635" y="3678444"/>
                <a:ext cx="1441904" cy="890615"/>
              </a:xfrm>
              <a:prstGeom prst="ellipse">
                <a:avLst/>
              </a:prstGeom>
              <a:noFill/>
              <a:ln w="57150" cmpd="sng">
                <a:solidFill>
                  <a:srgbClr val="0080FF"/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0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26" name="圆角矩形 25"/>
              <p:cNvSpPr/>
              <p:nvPr/>
            </p:nvSpPr>
            <p:spPr>
              <a:xfrm>
                <a:off x="3594312" y="3558483"/>
                <a:ext cx="746551" cy="316229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AS7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</p:grpSp>
        <p:cxnSp>
          <p:nvCxnSpPr>
            <p:cNvPr id="16" name="直线连接符 15"/>
            <p:cNvCxnSpPr>
              <a:stCxn id="33" idx="4"/>
              <a:endCxn id="28" idx="0"/>
            </p:cNvCxnSpPr>
            <p:nvPr/>
          </p:nvCxnSpPr>
          <p:spPr>
            <a:xfrm>
              <a:off x="1675081" y="4042171"/>
              <a:ext cx="14356" cy="533351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线连接符 16"/>
            <p:cNvCxnSpPr>
              <a:stCxn id="31" idx="4"/>
              <a:endCxn id="26" idx="1"/>
            </p:cNvCxnSpPr>
            <p:nvPr/>
          </p:nvCxnSpPr>
          <p:spPr>
            <a:xfrm>
              <a:off x="4089192" y="4042171"/>
              <a:ext cx="996506" cy="691466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线连接符 18"/>
            <p:cNvCxnSpPr>
              <a:stCxn id="37" idx="5"/>
              <a:endCxn id="30" idx="0"/>
            </p:cNvCxnSpPr>
            <p:nvPr/>
          </p:nvCxnSpPr>
          <p:spPr>
            <a:xfrm>
              <a:off x="5666188" y="2545607"/>
              <a:ext cx="887013" cy="449329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线连接符 19"/>
            <p:cNvCxnSpPr>
              <a:endCxn id="32" idx="0"/>
            </p:cNvCxnSpPr>
            <p:nvPr/>
          </p:nvCxnSpPr>
          <p:spPr>
            <a:xfrm>
              <a:off x="3486632" y="2545607"/>
              <a:ext cx="602561" cy="485988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线连接符 20"/>
            <p:cNvCxnSpPr>
              <a:stCxn id="35" idx="3"/>
              <a:endCxn id="34" idx="0"/>
            </p:cNvCxnSpPr>
            <p:nvPr/>
          </p:nvCxnSpPr>
          <p:spPr>
            <a:xfrm flipH="1">
              <a:off x="1675082" y="2545607"/>
              <a:ext cx="928484" cy="485988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连接符 21"/>
            <p:cNvCxnSpPr>
              <a:stCxn id="36" idx="3"/>
              <a:endCxn id="38" idx="1"/>
            </p:cNvCxnSpPr>
            <p:nvPr/>
          </p:nvCxnSpPr>
          <p:spPr>
            <a:xfrm>
              <a:off x="3486632" y="1823574"/>
              <a:ext cx="1296491" cy="0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线连接符 22"/>
            <p:cNvCxnSpPr>
              <a:stCxn id="33" idx="6"/>
              <a:endCxn id="31" idx="2"/>
            </p:cNvCxnSpPr>
            <p:nvPr/>
          </p:nvCxnSpPr>
          <p:spPr>
            <a:xfrm>
              <a:off x="2396033" y="3596863"/>
              <a:ext cx="972207" cy="0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线连接符 23"/>
            <p:cNvCxnSpPr>
              <a:stCxn id="31" idx="6"/>
              <a:endCxn id="29" idx="2"/>
            </p:cNvCxnSpPr>
            <p:nvPr/>
          </p:nvCxnSpPr>
          <p:spPr>
            <a:xfrm flipV="1">
              <a:off x="4810144" y="3560205"/>
              <a:ext cx="1022104" cy="36659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任意形状 48"/>
          <p:cNvSpPr/>
          <p:nvPr/>
        </p:nvSpPr>
        <p:spPr>
          <a:xfrm>
            <a:off x="2570904" y="4689294"/>
            <a:ext cx="3107799" cy="1474388"/>
          </a:xfrm>
          <a:custGeom>
            <a:avLst/>
            <a:gdLst>
              <a:gd name="connsiteX0" fmla="*/ 3107799 w 3107799"/>
              <a:gd name="connsiteY0" fmla="*/ 1464064 h 1474388"/>
              <a:gd name="connsiteX1" fmla="*/ 2034008 w 3107799"/>
              <a:gd name="connsiteY1" fmla="*/ 235457 h 1474388"/>
              <a:gd name="connsiteX2" fmla="*/ 526571 w 3107799"/>
              <a:gd name="connsiteY2" fmla="*/ 8320 h 1474388"/>
              <a:gd name="connsiteX3" fmla="*/ 134224 w 3107799"/>
              <a:gd name="connsiteY3" fmla="*/ 369675 h 1474388"/>
              <a:gd name="connsiteX4" fmla="*/ 0 w 3107799"/>
              <a:gd name="connsiteY4" fmla="*/ 1474388 h 147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7799" h="1474388">
                <a:moveTo>
                  <a:pt x="3107799" y="1464064"/>
                </a:moveTo>
                <a:cubicBezTo>
                  <a:pt x="2786006" y="971072"/>
                  <a:pt x="2464213" y="478081"/>
                  <a:pt x="2034008" y="235457"/>
                </a:cubicBezTo>
                <a:cubicBezTo>
                  <a:pt x="1603803" y="-7167"/>
                  <a:pt x="843201" y="-14050"/>
                  <a:pt x="526571" y="8320"/>
                </a:cubicBezTo>
                <a:cubicBezTo>
                  <a:pt x="209941" y="30690"/>
                  <a:pt x="221986" y="125330"/>
                  <a:pt x="134224" y="369675"/>
                </a:cubicBezTo>
                <a:cubicBezTo>
                  <a:pt x="46462" y="614020"/>
                  <a:pt x="0" y="1474388"/>
                  <a:pt x="0" y="1474388"/>
                </a:cubicBezTo>
              </a:path>
            </a:pathLst>
          </a:custGeom>
          <a:ln w="5715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圆角矩形 49"/>
          <p:cNvSpPr/>
          <p:nvPr/>
        </p:nvSpPr>
        <p:spPr>
          <a:xfrm>
            <a:off x="1430355" y="6245783"/>
            <a:ext cx="1555450" cy="366351"/>
          </a:xfrm>
          <a:prstGeom prst="roundRect">
            <a:avLst/>
          </a:prstGeom>
          <a:solidFill>
            <a:srgbClr val="008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10.0.0.0/16</a:t>
            </a:r>
            <a:endParaRPr kumimoji="1" lang="zh-CN" altLang="en-US" sz="1600" dirty="0" smtClean="0">
              <a:latin typeface="Arial Black"/>
              <a:ea typeface="微软雅黑"/>
              <a:cs typeface="Arial Black"/>
            </a:endParaRPr>
          </a:p>
        </p:txBody>
      </p:sp>
      <p:sp>
        <p:nvSpPr>
          <p:cNvPr id="55" name="圆角矩形 54"/>
          <p:cNvSpPr/>
          <p:nvPr/>
        </p:nvSpPr>
        <p:spPr>
          <a:xfrm>
            <a:off x="6201288" y="4532454"/>
            <a:ext cx="2715447" cy="464562"/>
          </a:xfrm>
          <a:prstGeom prst="roundRect">
            <a:avLst/>
          </a:prstGeom>
          <a:solidFill>
            <a:srgbClr val="FF7F0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10.0.0.0/16</a:t>
            </a:r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AS5</a:t>
            </a:r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AS6</a:t>
            </a:r>
            <a:endParaRPr kumimoji="1" lang="zh-CN" altLang="en-US" sz="1600" dirty="0" smtClean="0">
              <a:latin typeface="Arial Black"/>
              <a:ea typeface="微软雅黑"/>
              <a:cs typeface="Arial Black"/>
            </a:endParaRPr>
          </a:p>
        </p:txBody>
      </p:sp>
      <p:sp>
        <p:nvSpPr>
          <p:cNvPr id="39" name="任意形状 38"/>
          <p:cNvSpPr/>
          <p:nvPr/>
        </p:nvSpPr>
        <p:spPr>
          <a:xfrm>
            <a:off x="2227568" y="3181164"/>
            <a:ext cx="4746792" cy="2901468"/>
          </a:xfrm>
          <a:custGeom>
            <a:avLst/>
            <a:gdLst>
              <a:gd name="connsiteX0" fmla="*/ 3881793 w 4746792"/>
              <a:gd name="connsiteY0" fmla="*/ 2901468 h 2901468"/>
              <a:gd name="connsiteX1" fmla="*/ 2892530 w 4746792"/>
              <a:gd name="connsiteY1" fmla="*/ 1577994 h 2901468"/>
              <a:gd name="connsiteX2" fmla="*/ 4683898 w 4746792"/>
              <a:gd name="connsiteY2" fmla="*/ 1283889 h 2901468"/>
              <a:gd name="connsiteX3" fmla="*/ 4082319 w 4746792"/>
              <a:gd name="connsiteY3" fmla="*/ 307994 h 2901468"/>
              <a:gd name="connsiteX4" fmla="*/ 1622530 w 4746792"/>
              <a:gd name="connsiteY4" fmla="*/ 80731 h 2901468"/>
              <a:gd name="connsiteX5" fmla="*/ 111898 w 4746792"/>
              <a:gd name="connsiteY5" fmla="*/ 1551257 h 2901468"/>
              <a:gd name="connsiteX6" fmla="*/ 111898 w 4746792"/>
              <a:gd name="connsiteY6" fmla="*/ 2861362 h 2901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46792" h="2901468">
                <a:moveTo>
                  <a:pt x="3881793" y="2901468"/>
                </a:moveTo>
                <a:cubicBezTo>
                  <a:pt x="3320319" y="2374529"/>
                  <a:pt x="2758846" y="1847590"/>
                  <a:pt x="2892530" y="1577994"/>
                </a:cubicBezTo>
                <a:cubicBezTo>
                  <a:pt x="3026214" y="1308398"/>
                  <a:pt x="4485600" y="1495556"/>
                  <a:pt x="4683898" y="1283889"/>
                </a:cubicBezTo>
                <a:cubicBezTo>
                  <a:pt x="4882196" y="1072222"/>
                  <a:pt x="4592547" y="508520"/>
                  <a:pt x="4082319" y="307994"/>
                </a:cubicBezTo>
                <a:cubicBezTo>
                  <a:pt x="3572091" y="107468"/>
                  <a:pt x="2284267" y="-126479"/>
                  <a:pt x="1622530" y="80731"/>
                </a:cubicBezTo>
                <a:cubicBezTo>
                  <a:pt x="960793" y="287941"/>
                  <a:pt x="363670" y="1087818"/>
                  <a:pt x="111898" y="1551257"/>
                </a:cubicBezTo>
                <a:cubicBezTo>
                  <a:pt x="-139874" y="2014695"/>
                  <a:pt x="111898" y="2861362"/>
                  <a:pt x="111898" y="2861362"/>
                </a:cubicBezTo>
              </a:path>
            </a:pathLst>
          </a:custGeom>
          <a:ln w="57150" cmpd="sng">
            <a:solidFill>
              <a:srgbClr val="FF7F0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7" name="圆角矩形 56"/>
          <p:cNvSpPr/>
          <p:nvPr/>
        </p:nvSpPr>
        <p:spPr>
          <a:xfrm>
            <a:off x="6390105" y="2492184"/>
            <a:ext cx="2624906" cy="783079"/>
          </a:xfrm>
          <a:prstGeom prst="roundRect">
            <a:avLst/>
          </a:prstGeom>
          <a:solidFill>
            <a:srgbClr val="FF7F0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注意路由是非对称的</a:t>
            </a:r>
            <a:r>
              <a:rPr kumimoji="1" lang="zh-CN" altLang="zh-CN" sz="1600" dirty="0" smtClean="0">
                <a:latin typeface="Arial Black"/>
                <a:ea typeface="微软雅黑"/>
                <a:cs typeface="Arial Black"/>
              </a:rPr>
              <a:t>，</a:t>
            </a:r>
            <a:endParaRPr kumimoji="1" lang="en-US" altLang="zh-CN" sz="1600" dirty="0" smtClean="0">
              <a:latin typeface="Arial Black"/>
              <a:ea typeface="微软雅黑"/>
              <a:cs typeface="Arial Black"/>
            </a:endParaRPr>
          </a:p>
          <a:p>
            <a:pPr algn="ctr"/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被窃听的是通往目标前缀的流量</a:t>
            </a:r>
          </a:p>
        </p:txBody>
      </p:sp>
    </p:spTree>
    <p:extLst>
      <p:ext uri="{BB962C8B-B14F-4D97-AF65-F5344CB8AC3E}">
        <p14:creationId xmlns:p14="http://schemas.microsoft.com/office/powerpoint/2010/main" val="765615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5" grpId="0" animBg="1"/>
      <p:bldP spid="39" grpId="0" animBg="1"/>
      <p:bldP spid="57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前缀劫持实例：中国电信事故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81358"/>
            <a:ext cx="8229600" cy="787641"/>
          </a:xfrm>
        </p:spPr>
        <p:txBody>
          <a:bodyPr/>
          <a:lstStyle/>
          <a:p>
            <a:r>
              <a:rPr kumimoji="1" lang="en-US" altLang="zh-CN" sz="2000" dirty="0" smtClean="0"/>
              <a:t>2010</a:t>
            </a:r>
            <a:r>
              <a:rPr kumimoji="1" lang="zh-CN" altLang="en-US" sz="2000" dirty="0" smtClean="0"/>
              <a:t>年</a:t>
            </a:r>
            <a:r>
              <a:rPr kumimoji="1" lang="en-US" altLang="zh-CN" sz="2000" dirty="0" smtClean="0"/>
              <a:t>4</a:t>
            </a:r>
            <a:r>
              <a:rPr kumimoji="1" lang="zh-CN" altLang="en-US" sz="2000" dirty="0" smtClean="0"/>
              <a:t>月</a:t>
            </a:r>
            <a:r>
              <a:rPr kumimoji="1" lang="en-US" altLang="zh-CN" sz="2000" dirty="0" smtClean="0"/>
              <a:t>8</a:t>
            </a:r>
            <a:r>
              <a:rPr kumimoji="1" lang="zh-CN" altLang="en-US" sz="2000" dirty="0" smtClean="0"/>
              <a:t>日，中国电信由于配置错误劫持了</a:t>
            </a:r>
            <a:r>
              <a:rPr kumimoji="1" lang="en-US" altLang="zh-CN" sz="2000" dirty="0" smtClean="0"/>
              <a:t>15%</a:t>
            </a:r>
            <a:r>
              <a:rPr kumimoji="1" lang="zh-CN" altLang="en-US" sz="2000" dirty="0" smtClean="0"/>
              <a:t>的网络前缀</a:t>
            </a:r>
            <a:endParaRPr kumimoji="1" lang="en-US" altLang="zh-CN" sz="2000" dirty="0" smtClean="0"/>
          </a:p>
          <a:p>
            <a:endParaRPr kumimoji="1" lang="zh-CN" altLang="en-US" sz="20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37</a:t>
            </a:fld>
            <a:endParaRPr kumimoji="1" lang="zh-CN" altLang="en-US" dirty="0"/>
          </a:p>
        </p:txBody>
      </p:sp>
      <p:sp>
        <p:nvSpPr>
          <p:cNvPr id="5" name="椭圆 4"/>
          <p:cNvSpPr/>
          <p:nvPr/>
        </p:nvSpPr>
        <p:spPr>
          <a:xfrm>
            <a:off x="1395397" y="5380175"/>
            <a:ext cx="1708498" cy="1055281"/>
          </a:xfrm>
          <a:prstGeom prst="ellipse">
            <a:avLst/>
          </a:prstGeom>
          <a:noFill/>
          <a:ln w="57150" cmpd="sng">
            <a:solidFill>
              <a:srgbClr val="0080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AS22724</a:t>
            </a:r>
          </a:p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China</a:t>
            </a:r>
            <a:r>
              <a:rPr kumimoji="1" lang="zh-CN" altLang="en-US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 </a:t>
            </a:r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Telecom</a:t>
            </a:r>
            <a:endParaRPr kumimoji="1" lang="zh-CN" altLang="en-US" sz="1600" dirty="0" smtClean="0">
              <a:solidFill>
                <a:srgbClr val="3366FF"/>
              </a:solidFill>
              <a:latin typeface="Arial Black"/>
              <a:cs typeface="Arial Black"/>
            </a:endParaRPr>
          </a:p>
        </p:txBody>
      </p:sp>
      <p:cxnSp>
        <p:nvCxnSpPr>
          <p:cNvPr id="7" name="直线连接符 6"/>
          <p:cNvCxnSpPr>
            <a:stCxn id="11" idx="4"/>
            <a:endCxn id="5" idx="0"/>
          </p:cNvCxnSpPr>
          <p:nvPr/>
        </p:nvCxnSpPr>
        <p:spPr>
          <a:xfrm>
            <a:off x="2249646" y="4537301"/>
            <a:ext cx="0" cy="842874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圆角矩形 7"/>
          <p:cNvSpPr/>
          <p:nvPr/>
        </p:nvSpPr>
        <p:spPr>
          <a:xfrm>
            <a:off x="69912" y="2583298"/>
            <a:ext cx="2611920" cy="628235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66.174.161.0/24</a:t>
            </a:r>
          </a:p>
          <a:p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4134</a:t>
            </a:r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22724</a:t>
            </a:r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22724</a:t>
            </a:r>
            <a:endParaRPr kumimoji="1" lang="zh-CN" altLang="en-US" sz="1600" dirty="0" smtClean="0">
              <a:latin typeface="Arial Black"/>
              <a:ea typeface="微软雅黑"/>
              <a:cs typeface="Arial Black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395397" y="3482020"/>
            <a:ext cx="1708498" cy="1055281"/>
          </a:xfrm>
          <a:prstGeom prst="ellipse">
            <a:avLst/>
          </a:prstGeom>
          <a:noFill/>
          <a:ln w="57150" cmpd="sng">
            <a:solidFill>
              <a:srgbClr val="0080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>
                <a:solidFill>
                  <a:srgbClr val="3366FF"/>
                </a:solidFill>
                <a:latin typeface="Arial Black"/>
                <a:cs typeface="Arial Black"/>
              </a:rPr>
              <a:t>AS4</a:t>
            </a:r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134</a:t>
            </a:r>
          </a:p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China</a:t>
            </a:r>
            <a:r>
              <a:rPr kumimoji="1" lang="zh-CN" altLang="en-US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 </a:t>
            </a:r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Telecom</a:t>
            </a:r>
            <a:endParaRPr kumimoji="1" lang="zh-CN" altLang="en-US" sz="1600" dirty="0" smtClean="0">
              <a:solidFill>
                <a:srgbClr val="3366FF"/>
              </a:solidFill>
              <a:latin typeface="Arial Black"/>
              <a:cs typeface="Arial Black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2535458" y="1996677"/>
            <a:ext cx="1708498" cy="1055281"/>
          </a:xfrm>
          <a:prstGeom prst="ellipse">
            <a:avLst/>
          </a:prstGeom>
          <a:noFill/>
          <a:ln w="57150" cmpd="sng">
            <a:solidFill>
              <a:srgbClr val="0080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AS7018</a:t>
            </a:r>
          </a:p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AT&amp;T</a:t>
            </a:r>
            <a:endParaRPr kumimoji="1" lang="zh-CN" altLang="en-US" sz="1600" dirty="0" smtClean="0">
              <a:solidFill>
                <a:srgbClr val="3366FF"/>
              </a:solidFill>
              <a:latin typeface="Arial Black"/>
              <a:cs typeface="Arial Black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5021051" y="1996677"/>
            <a:ext cx="1708498" cy="1055281"/>
          </a:xfrm>
          <a:prstGeom prst="ellipse">
            <a:avLst/>
          </a:prstGeom>
          <a:noFill/>
          <a:ln w="57150" cmpd="sng">
            <a:solidFill>
              <a:srgbClr val="0080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AS3356</a:t>
            </a:r>
          </a:p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Level3</a:t>
            </a:r>
            <a:endParaRPr kumimoji="1" lang="zh-CN" altLang="en-US" sz="1600" dirty="0" smtClean="0">
              <a:solidFill>
                <a:srgbClr val="3366FF"/>
              </a:solidFill>
              <a:latin typeface="Arial Black"/>
              <a:cs typeface="Arial Black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6729549" y="3329217"/>
            <a:ext cx="1708498" cy="1055281"/>
          </a:xfrm>
          <a:prstGeom prst="ellipse">
            <a:avLst/>
          </a:prstGeom>
          <a:noFill/>
          <a:ln w="57150" cmpd="sng">
            <a:solidFill>
              <a:srgbClr val="0080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AS6167</a:t>
            </a:r>
          </a:p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Verizon</a:t>
            </a:r>
            <a:r>
              <a:rPr kumimoji="1" lang="zh-CN" altLang="en-US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 </a:t>
            </a:r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Wireless</a:t>
            </a:r>
            <a:endParaRPr kumimoji="1" lang="zh-CN" altLang="en-US" sz="1600" dirty="0" smtClean="0">
              <a:solidFill>
                <a:srgbClr val="3366FF"/>
              </a:solidFill>
              <a:latin typeface="Arial Black"/>
              <a:cs typeface="Arial Black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6729549" y="5272284"/>
            <a:ext cx="1708498" cy="1055281"/>
          </a:xfrm>
          <a:prstGeom prst="ellipse">
            <a:avLst/>
          </a:prstGeom>
          <a:noFill/>
          <a:ln w="57150" cmpd="sng">
            <a:solidFill>
              <a:srgbClr val="0080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AS22394</a:t>
            </a:r>
          </a:p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Verizon</a:t>
            </a:r>
            <a:r>
              <a:rPr kumimoji="1" lang="zh-CN" altLang="en-US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 </a:t>
            </a:r>
            <a:r>
              <a:rPr kumimoji="1" lang="en-US" altLang="zh-CN" sz="1600" dirty="0" smtClean="0">
                <a:solidFill>
                  <a:srgbClr val="3366FF"/>
                </a:solidFill>
                <a:latin typeface="Arial Black"/>
                <a:cs typeface="Arial Black"/>
              </a:rPr>
              <a:t>Wireless</a:t>
            </a:r>
            <a:endParaRPr kumimoji="1" lang="zh-CN" altLang="en-US" sz="1600" dirty="0" smtClean="0">
              <a:solidFill>
                <a:srgbClr val="3366FF"/>
              </a:solidFill>
              <a:latin typeface="Arial Black"/>
              <a:cs typeface="Arial Black"/>
            </a:endParaRPr>
          </a:p>
        </p:txBody>
      </p:sp>
      <p:cxnSp>
        <p:nvCxnSpPr>
          <p:cNvPr id="17" name="直线连接符 16"/>
          <p:cNvCxnSpPr>
            <a:stCxn id="15" idx="4"/>
            <a:endCxn id="16" idx="0"/>
          </p:cNvCxnSpPr>
          <p:nvPr/>
        </p:nvCxnSpPr>
        <p:spPr>
          <a:xfrm>
            <a:off x="7583798" y="4384498"/>
            <a:ext cx="0" cy="887786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直线连接符 21"/>
          <p:cNvCxnSpPr>
            <a:stCxn id="14" idx="5"/>
            <a:endCxn id="15" idx="1"/>
          </p:cNvCxnSpPr>
          <p:nvPr/>
        </p:nvCxnSpPr>
        <p:spPr>
          <a:xfrm>
            <a:off x="6479345" y="2897416"/>
            <a:ext cx="500408" cy="586343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直线连接符 28"/>
          <p:cNvCxnSpPr>
            <a:stCxn id="13" idx="6"/>
            <a:endCxn id="14" idx="2"/>
          </p:cNvCxnSpPr>
          <p:nvPr/>
        </p:nvCxnSpPr>
        <p:spPr>
          <a:xfrm>
            <a:off x="4243956" y="2524318"/>
            <a:ext cx="777095" cy="0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/>
          <p:cNvCxnSpPr>
            <a:stCxn id="11" idx="6"/>
            <a:endCxn id="14" idx="3"/>
          </p:cNvCxnSpPr>
          <p:nvPr/>
        </p:nvCxnSpPr>
        <p:spPr>
          <a:xfrm flipV="1">
            <a:off x="3103895" y="2897416"/>
            <a:ext cx="2167360" cy="1112245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直线连接符 34"/>
          <p:cNvCxnSpPr>
            <a:stCxn id="13" idx="3"/>
            <a:endCxn id="11" idx="0"/>
          </p:cNvCxnSpPr>
          <p:nvPr/>
        </p:nvCxnSpPr>
        <p:spPr>
          <a:xfrm flipH="1">
            <a:off x="2249646" y="2897416"/>
            <a:ext cx="536016" cy="584604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任意形状 43"/>
          <p:cNvSpPr/>
          <p:nvPr/>
        </p:nvSpPr>
        <p:spPr>
          <a:xfrm>
            <a:off x="2374024" y="2312521"/>
            <a:ext cx="5071677" cy="3221647"/>
          </a:xfrm>
          <a:custGeom>
            <a:avLst/>
            <a:gdLst>
              <a:gd name="connsiteX0" fmla="*/ 1028392 w 5071677"/>
              <a:gd name="connsiteY0" fmla="*/ 297276 h 3221647"/>
              <a:gd name="connsiteX1" fmla="*/ 72918 w 5071677"/>
              <a:gd name="connsiteY1" fmla="*/ 1171092 h 3221647"/>
              <a:gd name="connsiteX2" fmla="*/ 399178 w 5071677"/>
              <a:gd name="connsiteY2" fmla="*/ 1567222 h 3221647"/>
              <a:gd name="connsiteX3" fmla="*/ 3032557 w 5071677"/>
              <a:gd name="connsiteY3" fmla="*/ 134163 h 3221647"/>
              <a:gd name="connsiteX4" fmla="*/ 3754988 w 5071677"/>
              <a:gd name="connsiteY4" fmla="*/ 215719 h 3221647"/>
              <a:gd name="connsiteX5" fmla="*/ 4803679 w 5071677"/>
              <a:gd name="connsiteY5" fmla="*/ 1497316 h 3221647"/>
              <a:gd name="connsiteX6" fmla="*/ 5071677 w 5071677"/>
              <a:gd name="connsiteY6" fmla="*/ 3221647 h 3221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1677" h="3221647">
                <a:moveTo>
                  <a:pt x="1028392" y="297276"/>
                </a:moveTo>
                <a:cubicBezTo>
                  <a:pt x="603089" y="628355"/>
                  <a:pt x="177787" y="959434"/>
                  <a:pt x="72918" y="1171092"/>
                </a:cubicBezTo>
                <a:cubicBezTo>
                  <a:pt x="-31951" y="1382750"/>
                  <a:pt x="-94095" y="1740043"/>
                  <a:pt x="399178" y="1567222"/>
                </a:cubicBezTo>
                <a:cubicBezTo>
                  <a:pt x="892451" y="1394401"/>
                  <a:pt x="2473255" y="359413"/>
                  <a:pt x="3032557" y="134163"/>
                </a:cubicBezTo>
                <a:cubicBezTo>
                  <a:pt x="3591859" y="-91087"/>
                  <a:pt x="3459801" y="-11473"/>
                  <a:pt x="3754988" y="215719"/>
                </a:cubicBezTo>
                <a:cubicBezTo>
                  <a:pt x="4050175" y="442911"/>
                  <a:pt x="4584231" y="996328"/>
                  <a:pt x="4803679" y="1497316"/>
                </a:cubicBezTo>
                <a:cubicBezTo>
                  <a:pt x="5023127" y="1998304"/>
                  <a:pt x="5071677" y="3221647"/>
                  <a:pt x="5071677" y="3221647"/>
                </a:cubicBezTo>
              </a:path>
            </a:pathLst>
          </a:custGeom>
          <a:ln w="5715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圆角矩形 44"/>
          <p:cNvSpPr/>
          <p:nvPr/>
        </p:nvSpPr>
        <p:spPr>
          <a:xfrm>
            <a:off x="4374917" y="1654881"/>
            <a:ext cx="3070784" cy="628235"/>
          </a:xfrm>
          <a:prstGeom prst="round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66.174.161.0/24</a:t>
            </a:r>
            <a:endParaRPr kumimoji="1" lang="en-US" altLang="zh-CN" sz="1600" dirty="0">
              <a:latin typeface="Arial Black"/>
              <a:ea typeface="微软雅黑"/>
              <a:cs typeface="Arial Black"/>
            </a:endParaRPr>
          </a:p>
          <a:p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3356</a:t>
            </a:r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6167</a:t>
            </a:r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22394</a:t>
            </a:r>
            <a:r>
              <a:rPr kumimoji="1" lang="zh-CN" altLang="en-US" sz="1600" dirty="0" smtClean="0">
                <a:latin typeface="Arial Black"/>
                <a:ea typeface="微软雅黑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ea typeface="微软雅黑"/>
                <a:cs typeface="Arial Black"/>
              </a:rPr>
              <a:t>22394</a:t>
            </a:r>
            <a:endParaRPr kumimoji="1" lang="zh-CN" altLang="en-US" sz="1600" dirty="0" smtClean="0">
              <a:latin typeface="Arial Black"/>
              <a:ea typeface="微软雅黑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2241738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4" grpId="0" animBg="1"/>
      <p:bldP spid="45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38</a:t>
            </a:fld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0700"/>
            <a:ext cx="9144000" cy="580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2986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39</a:t>
            </a:fld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9144000" cy="4313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185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三张餐巾纸上的协议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1358"/>
            <a:ext cx="8229600" cy="44774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1989, </a:t>
            </a:r>
            <a:r>
              <a:rPr lang="en-US" dirty="0" err="1"/>
              <a:t>Yakov</a:t>
            </a:r>
            <a:r>
              <a:rPr lang="en-US" dirty="0"/>
              <a:t> </a:t>
            </a:r>
            <a:r>
              <a:rPr lang="en-US" dirty="0" err="1"/>
              <a:t>Rekhter</a:t>
            </a:r>
            <a:r>
              <a:rPr lang="en-US" dirty="0"/>
              <a:t> and Kirk </a:t>
            </a:r>
            <a:r>
              <a:rPr lang="en-US" dirty="0" err="1"/>
              <a:t>Lougheed</a:t>
            </a:r>
            <a:r>
              <a:rPr lang="en-US" dirty="0"/>
              <a:t> sketched on three napkins their plan for routing data across the Internet. The “three-napkins </a:t>
            </a:r>
            <a:r>
              <a:rPr lang="en-US" dirty="0" err="1" smtClean="0"/>
              <a:t>protocol”</a:t>
            </a:r>
            <a:r>
              <a:rPr lang="en-US" altLang="zh-CN" dirty="0" err="1" smtClean="0"/>
              <a:t>is</a:t>
            </a:r>
            <a:r>
              <a:rPr lang="en-US" dirty="0" smtClean="0"/>
              <a:t> </a:t>
            </a:r>
            <a:r>
              <a:rPr lang="en-US" dirty="0"/>
              <a:t>officially known as the Border Gateway </a:t>
            </a:r>
            <a:r>
              <a:rPr lang="en-US" dirty="0" smtClean="0"/>
              <a:t>Protocol</a:t>
            </a:r>
            <a:r>
              <a:rPr lang="zh-CN" altLang="en-US" dirty="0" smtClean="0"/>
              <a:t> </a:t>
            </a:r>
            <a:r>
              <a:rPr lang="en-US" altLang="zh-CN" dirty="0" smtClean="0"/>
              <a:t>(BGP)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4</a:t>
            </a:fld>
            <a:endParaRPr kumimoji="1" lang="zh-CN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279229"/>
            <a:ext cx="3979606" cy="26033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279229"/>
            <a:ext cx="4411816" cy="2878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51660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BGP</a:t>
            </a:r>
            <a:r>
              <a:rPr kumimoji="1" lang="zh-CN" altLang="en-US" dirty="0" smtClean="0"/>
              <a:t>前缀窃听：分析</a:t>
            </a:r>
            <a:endParaRPr kumimoji="1" lang="zh-CN" altLang="en-US" sz="2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04112" y="1181358"/>
            <a:ext cx="8810899" cy="1948544"/>
          </a:xfrm>
        </p:spPr>
        <p:txBody>
          <a:bodyPr/>
          <a:lstStyle/>
          <a:p>
            <a:r>
              <a:rPr kumimoji="1" lang="zh-CN" altLang="en-US" sz="1800" dirty="0" smtClean="0">
                <a:solidFill>
                  <a:srgbClr val="3366FF"/>
                </a:solidFill>
              </a:rPr>
              <a:t>攻击者如何在不影响目标网络可达性的情况下，窃听尽可能大范围？</a:t>
            </a:r>
            <a:endParaRPr kumimoji="1" lang="en-US" altLang="zh-CN" sz="1800" dirty="0" smtClean="0">
              <a:solidFill>
                <a:srgbClr val="3366FF"/>
              </a:solidFill>
            </a:endParaRPr>
          </a:p>
          <a:p>
            <a:endParaRPr kumimoji="1" lang="en-US" altLang="zh-CN" sz="1800" dirty="0" smtClean="0">
              <a:solidFill>
                <a:srgbClr val="3366FF"/>
              </a:solidFill>
            </a:endParaRPr>
          </a:p>
          <a:p>
            <a:r>
              <a:rPr kumimoji="1" lang="zh-CN" altLang="en-US" sz="1800" dirty="0" smtClean="0"/>
              <a:t>任务</a:t>
            </a:r>
            <a:r>
              <a:rPr kumimoji="1" lang="en-US" altLang="zh-CN" sz="1800" dirty="0" smtClean="0"/>
              <a:t>1</a:t>
            </a:r>
            <a:r>
              <a:rPr kumimoji="1" lang="zh-CN" altLang="en-US" sz="1800" dirty="0" smtClean="0"/>
              <a:t>：攻击者若要实现窃听，必须令邻居通往目标前缀的路由经过攻击者</a:t>
            </a:r>
            <a:endParaRPr kumimoji="1" lang="en-US" altLang="zh-CN" sz="1800" dirty="0" smtClean="0"/>
          </a:p>
          <a:p>
            <a:r>
              <a:rPr kumimoji="1" lang="zh-CN" altLang="en-US" sz="1800" dirty="0" smtClean="0"/>
              <a:t>方法：满</a:t>
            </a:r>
            <a:r>
              <a:rPr kumimoji="1" lang="zh-CN" altLang="en-US" sz="1800" dirty="0"/>
              <a:t>足前缀劫持</a:t>
            </a:r>
            <a:r>
              <a:rPr kumimoji="1" lang="zh-CN" altLang="en-US" sz="1800" dirty="0" smtClean="0"/>
              <a:t>条件，让“经过攻击者路由”优于“已存在的路由”。</a:t>
            </a:r>
            <a:endParaRPr kumimoji="1" lang="en-US" altLang="zh-CN" sz="1800" dirty="0" smtClean="0"/>
          </a:p>
          <a:p>
            <a:endParaRPr kumimoji="1" lang="en-US" altLang="zh-CN" sz="1800" dirty="0" smtClean="0"/>
          </a:p>
          <a:p>
            <a:r>
              <a:rPr kumimoji="1" lang="zh-CN" altLang="en-US" sz="1800" dirty="0" smtClean="0"/>
              <a:t>任务</a:t>
            </a:r>
            <a:r>
              <a:rPr kumimoji="1" lang="en-US" altLang="zh-CN" sz="1800" dirty="0" smtClean="0"/>
              <a:t>2</a:t>
            </a:r>
            <a:r>
              <a:rPr kumimoji="1" lang="zh-CN" altLang="en-US" sz="1800" dirty="0" smtClean="0"/>
              <a:t>：利用另外的“通往目标前缀的路由”，该路由与受影响路由无重合</a:t>
            </a:r>
            <a:endParaRPr kumimoji="1" lang="en-US" altLang="zh-CN" sz="1800" dirty="0" smtClean="0"/>
          </a:p>
          <a:p>
            <a:r>
              <a:rPr kumimoji="1" lang="zh-CN" altLang="en-US" sz="1800" dirty="0" smtClean="0"/>
              <a:t>方法：向受害邻居声明 </a:t>
            </a:r>
            <a:r>
              <a:rPr kumimoji="1" lang="zh-CN" altLang="en-US" sz="1800" dirty="0"/>
              <a:t>“通往目标前缀的路由</a:t>
            </a:r>
            <a:r>
              <a:rPr kumimoji="1" lang="zh-CN" altLang="en-US" sz="1800" dirty="0" smtClean="0"/>
              <a:t>”，该路由上的</a:t>
            </a:r>
            <a:r>
              <a:rPr kumimoji="1" lang="en-US" altLang="zh-CN" sz="1800" dirty="0" smtClean="0"/>
              <a:t>AS</a:t>
            </a:r>
            <a:r>
              <a:rPr kumimoji="1" lang="zh-CN" altLang="en-US" sz="1800" dirty="0" smtClean="0"/>
              <a:t>都不会采纳该路由，因而不会受该声明影响。</a:t>
            </a:r>
            <a:endParaRPr kumimoji="1" lang="en-US" altLang="zh-CN" sz="1800" dirty="0" smtClean="0"/>
          </a:p>
          <a:p>
            <a:endParaRPr kumimoji="1" lang="en-US" altLang="zh-CN" sz="1800" dirty="0" smtClean="0"/>
          </a:p>
          <a:p>
            <a:r>
              <a:rPr kumimoji="1" lang="zh-CN" altLang="en-US" sz="1800" dirty="0" smtClean="0">
                <a:solidFill>
                  <a:srgbClr val="3366FF"/>
                </a:solidFill>
              </a:rPr>
              <a:t>一种实现前缀窃听的简单可行方法：向</a:t>
            </a:r>
            <a:r>
              <a:rPr kumimoji="1" lang="en-US" altLang="zh-CN" sz="1800" dirty="0" smtClean="0">
                <a:solidFill>
                  <a:srgbClr val="3366FF"/>
                </a:solidFill>
              </a:rPr>
              <a:t>Provider</a:t>
            </a:r>
            <a:r>
              <a:rPr kumimoji="1" lang="zh-CN" altLang="en-US" sz="1800" dirty="0" smtClean="0">
                <a:solidFill>
                  <a:srgbClr val="3366FF"/>
                </a:solidFill>
              </a:rPr>
              <a:t>或</a:t>
            </a:r>
            <a:r>
              <a:rPr kumimoji="1" lang="en-US" altLang="zh-CN" sz="1800" dirty="0" smtClean="0">
                <a:solidFill>
                  <a:srgbClr val="3366FF"/>
                </a:solidFill>
              </a:rPr>
              <a:t>Peer</a:t>
            </a:r>
            <a:r>
              <a:rPr kumimoji="1" lang="zh-CN" altLang="en-US" sz="1800" dirty="0" smtClean="0">
                <a:solidFill>
                  <a:srgbClr val="3366FF"/>
                </a:solidFill>
              </a:rPr>
              <a:t>进行“</a:t>
            </a:r>
            <a:r>
              <a:rPr kumimoji="1" lang="zh-CN" altLang="en-US" sz="1800" dirty="0">
                <a:solidFill>
                  <a:srgbClr val="3366FF"/>
                </a:solidFill>
              </a:rPr>
              <a:t>路由泄露</a:t>
            </a:r>
            <a:r>
              <a:rPr kumimoji="1" lang="zh-CN" altLang="en-US" sz="1800" dirty="0" smtClean="0">
                <a:solidFill>
                  <a:srgbClr val="3366FF"/>
                </a:solidFill>
              </a:rPr>
              <a:t>”</a:t>
            </a:r>
            <a:endParaRPr kumimoji="1" lang="en-US" altLang="zh-CN" sz="1800" dirty="0">
              <a:solidFill>
                <a:srgbClr val="3366FF"/>
              </a:solidFill>
            </a:endParaRPr>
          </a:p>
          <a:p>
            <a:endParaRPr kumimoji="1" lang="en-US" altLang="zh-CN" sz="1800" dirty="0" smtClean="0"/>
          </a:p>
          <a:p>
            <a:endParaRPr kumimoji="1" lang="en-US" altLang="zh-CN" sz="1800" dirty="0"/>
          </a:p>
          <a:p>
            <a:endParaRPr kumimoji="1" lang="en-US" altLang="zh-CN" sz="1800" dirty="0" smtClean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40</a:t>
            </a:fld>
            <a:endParaRPr kumimoji="1" lang="zh-CN" altLang="en-US" dirty="0"/>
          </a:p>
        </p:txBody>
      </p:sp>
      <p:sp>
        <p:nvSpPr>
          <p:cNvPr id="6" name="页脚占位符 3"/>
          <p:cNvSpPr txBox="1">
            <a:spLocks/>
          </p:cNvSpPr>
          <p:nvPr/>
        </p:nvSpPr>
        <p:spPr>
          <a:xfrm>
            <a:off x="305499" y="62528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zh-CN" dirty="0" smtClean="0"/>
              <a:t>HIT </a:t>
            </a:r>
            <a:r>
              <a:rPr kumimoji="1" lang="en-US" altLang="zh-CN" dirty="0" err="1" smtClean="0"/>
              <a:t>ComNet</a:t>
            </a:r>
            <a:r>
              <a:rPr kumimoji="1" lang="en-US" altLang="zh-CN" dirty="0" smtClean="0"/>
              <a:t>-II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70077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BGP</a:t>
            </a:r>
            <a:r>
              <a:rPr kumimoji="1" lang="zh-CN" altLang="en-US" dirty="0" smtClean="0"/>
              <a:t>路由异常检测方法与局限性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sz="2000" dirty="0" smtClean="0"/>
              <a:t>从多个</a:t>
            </a:r>
            <a:r>
              <a:rPr kumimoji="1" lang="en-US" altLang="zh-CN" sz="2000" dirty="0" smtClean="0"/>
              <a:t>AS</a:t>
            </a:r>
            <a:r>
              <a:rPr kumimoji="1" lang="zh-CN" altLang="en-US" sz="2000" dirty="0" smtClean="0"/>
              <a:t>的</a:t>
            </a:r>
            <a:r>
              <a:rPr kumimoji="1" lang="en-US" altLang="zh-CN" sz="2000" dirty="0" smtClean="0"/>
              <a:t>BGP</a:t>
            </a:r>
            <a:r>
              <a:rPr kumimoji="1" lang="zh-CN" altLang="en-US" sz="2000" dirty="0" smtClean="0"/>
              <a:t>路由器收集</a:t>
            </a:r>
            <a:r>
              <a:rPr kumimoji="1" lang="en-US" altLang="zh-CN" sz="2000" dirty="0" smtClean="0"/>
              <a:t>BGP</a:t>
            </a:r>
            <a:r>
              <a:rPr kumimoji="1" lang="zh-CN" altLang="en-US" sz="2000" dirty="0" smtClean="0"/>
              <a:t>路由更新消息，与历史信息比较分析</a:t>
            </a:r>
            <a:endParaRPr kumimoji="1" lang="en-US" altLang="zh-CN" sz="2000" dirty="0" smtClean="0"/>
          </a:p>
          <a:p>
            <a:r>
              <a:rPr kumimoji="1" lang="zh-CN" altLang="en-US" sz="2000" dirty="0" smtClean="0"/>
              <a:t>以下情况可能是异常：</a:t>
            </a:r>
            <a:endParaRPr kumimoji="1" lang="en-US" altLang="zh-CN" sz="2000" dirty="0" smtClean="0"/>
          </a:p>
          <a:p>
            <a:pPr lvl="1"/>
            <a:r>
              <a:rPr kumimoji="1" lang="zh-CN" altLang="en-US" sz="1600" dirty="0" smtClean="0"/>
              <a:t>多起源</a:t>
            </a:r>
            <a:r>
              <a:rPr kumimoji="1" lang="en-US" altLang="zh-CN" sz="1600" dirty="0"/>
              <a:t>(MOAS</a:t>
            </a:r>
            <a:r>
              <a:rPr kumimoji="1" lang="zh-CN" altLang="en-US" sz="1600" dirty="0"/>
              <a:t>，</a:t>
            </a:r>
            <a:r>
              <a:rPr kumimoji="1" lang="en-US" altLang="zh-CN" sz="1600" dirty="0"/>
              <a:t>Multiple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Origin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AS)</a:t>
            </a:r>
            <a:r>
              <a:rPr kumimoji="1" lang="zh-CN" altLang="en-US" sz="1600" dirty="0" smtClean="0"/>
              <a:t>前缀</a:t>
            </a:r>
            <a:r>
              <a:rPr kumimoji="1" lang="zh-CN" altLang="zh-CN" sz="1600" dirty="0" smtClean="0"/>
              <a:t>：</a:t>
            </a:r>
            <a:r>
              <a:rPr kumimoji="1" lang="zh-CN" altLang="en-US" sz="1600" dirty="0" smtClean="0"/>
              <a:t>同一个前缀由多个不同起源</a:t>
            </a:r>
            <a:r>
              <a:rPr kumimoji="1" lang="en-US" altLang="zh-CN" sz="1600" dirty="0" smtClean="0"/>
              <a:t>AS</a:t>
            </a:r>
            <a:r>
              <a:rPr kumimoji="1" lang="zh-CN" altLang="en-US" sz="1600" dirty="0" smtClean="0"/>
              <a:t>声明</a:t>
            </a:r>
            <a:endParaRPr kumimoji="1" lang="en-US" altLang="zh-CN" sz="1600" dirty="0" smtClean="0"/>
          </a:p>
          <a:p>
            <a:pPr lvl="2"/>
            <a:r>
              <a:rPr kumimoji="1" lang="zh-CN" altLang="en-US" sz="1400" dirty="0" smtClean="0"/>
              <a:t>然而，</a:t>
            </a:r>
            <a:r>
              <a:rPr kumimoji="1" lang="en-US" altLang="en-US" sz="1400" dirty="0" err="1" smtClean="0"/>
              <a:t>多个Provider可能同时声明同一个</a:t>
            </a:r>
            <a:r>
              <a:rPr kumimoji="1" lang="zh-CN" altLang="en-US" sz="1400" dirty="0"/>
              <a:t>无独立</a:t>
            </a:r>
            <a:r>
              <a:rPr kumimoji="1" lang="en-US" altLang="zh-CN" sz="1400" dirty="0" err="1"/>
              <a:t>AS</a:t>
            </a:r>
            <a:r>
              <a:rPr kumimoji="1" lang="en-US" altLang="en-US" sz="1400" dirty="0" err="1"/>
              <a:t>号的Multihoming</a:t>
            </a:r>
            <a:r>
              <a:rPr kumimoji="1" lang="en-US" altLang="en-US" sz="1400" dirty="0" err="1" smtClean="0"/>
              <a:t>网络</a:t>
            </a:r>
            <a:r>
              <a:rPr kumimoji="1" lang="zh-CN" altLang="en-US" sz="1400" dirty="0" smtClean="0"/>
              <a:t>的</a:t>
            </a:r>
            <a:r>
              <a:rPr kumimoji="1" lang="en-US" altLang="en-US" sz="1400" dirty="0" smtClean="0"/>
              <a:t>前缀</a:t>
            </a:r>
            <a:r>
              <a:rPr kumimoji="1" lang="zh-CN" altLang="zh-CN" sz="1400" dirty="0" smtClean="0"/>
              <a:t>，</a:t>
            </a:r>
            <a:r>
              <a:rPr kumimoji="1" lang="zh-CN" altLang="en-US" sz="1400" dirty="0" smtClean="0"/>
              <a:t>或者做路由聚合时忽略了小于</a:t>
            </a:r>
            <a:r>
              <a:rPr kumimoji="1" lang="en-US" altLang="zh-CN" sz="1400" dirty="0" smtClean="0"/>
              <a:t>/24</a:t>
            </a:r>
            <a:r>
              <a:rPr kumimoji="1" lang="zh-CN" altLang="en-US" sz="1400" dirty="0" smtClean="0"/>
              <a:t>的前缀的起源</a:t>
            </a:r>
            <a:r>
              <a:rPr kumimoji="1" lang="en-US" altLang="zh-CN" sz="1400" dirty="0" smtClean="0"/>
              <a:t>AS</a:t>
            </a:r>
            <a:endParaRPr kumimoji="1" lang="en-US" altLang="en-US" sz="1400" dirty="0" smtClean="0"/>
          </a:p>
          <a:p>
            <a:pPr lvl="2"/>
            <a:r>
              <a:rPr kumimoji="1" lang="zh-CN" altLang="en-US" sz="1400" dirty="0" smtClean="0"/>
              <a:t>或者，一个</a:t>
            </a:r>
            <a:r>
              <a:rPr kumimoji="1" lang="en-US" altLang="zh-CN" sz="1400" dirty="0" smtClean="0"/>
              <a:t>AS</a:t>
            </a:r>
            <a:r>
              <a:rPr kumimoji="1" lang="zh-CN" altLang="en-US" sz="1400" dirty="0" smtClean="0"/>
              <a:t>可能更换了</a:t>
            </a:r>
            <a:r>
              <a:rPr kumimoji="1" lang="en-US" altLang="zh-CN" sz="1400" dirty="0" smtClean="0"/>
              <a:t>Provider</a:t>
            </a:r>
            <a:endParaRPr kumimoji="1" lang="en-US" altLang="zh-CN" sz="1400" dirty="0"/>
          </a:p>
          <a:p>
            <a:pPr lvl="1"/>
            <a:r>
              <a:rPr kumimoji="1" lang="zh-CN" altLang="en-US" sz="1600" dirty="0" smtClean="0"/>
              <a:t>一条路由不是无谷的：这意味着路径是伪造的，或者存在路由泄露</a:t>
            </a:r>
            <a:endParaRPr kumimoji="1" lang="en-US" altLang="zh-CN" sz="1600" dirty="0" smtClean="0"/>
          </a:p>
          <a:p>
            <a:pPr lvl="2"/>
            <a:r>
              <a:rPr kumimoji="1" lang="zh-CN" altLang="en-US" sz="1400" dirty="0" smtClean="0"/>
              <a:t>然而，无谷模型是对现实的一种抽象，并非</a:t>
            </a:r>
            <a:r>
              <a:rPr kumimoji="1" lang="en-US" altLang="zh-CN" sz="1400" dirty="0" smtClean="0"/>
              <a:t>100%</a:t>
            </a:r>
            <a:r>
              <a:rPr kumimoji="1" lang="zh-CN" altLang="en-US" sz="1400" dirty="0" smtClean="0"/>
              <a:t>符合，例如两个</a:t>
            </a:r>
            <a:r>
              <a:rPr kumimoji="1" lang="en-US" altLang="zh-CN" sz="1400" dirty="0" smtClean="0"/>
              <a:t>AS</a:t>
            </a:r>
            <a:r>
              <a:rPr kumimoji="1" lang="zh-CN" altLang="en-US" sz="1400" dirty="0" smtClean="0"/>
              <a:t>在不同地区的关系可能不同，据说中国电信在中国地区是其他</a:t>
            </a:r>
            <a:r>
              <a:rPr kumimoji="1" lang="en-US" altLang="zh-CN" sz="1400" dirty="0" smtClean="0"/>
              <a:t>Tier1</a:t>
            </a:r>
            <a:r>
              <a:rPr kumimoji="1" lang="zh-CN" altLang="en-US" sz="1400" dirty="0" smtClean="0"/>
              <a:t> </a:t>
            </a:r>
            <a:r>
              <a:rPr kumimoji="1" lang="en-US" altLang="zh-CN" sz="1400" dirty="0" smtClean="0"/>
              <a:t>ISP</a:t>
            </a:r>
            <a:r>
              <a:rPr kumimoji="1" lang="zh-CN" altLang="en-US" sz="1400" dirty="0" smtClean="0"/>
              <a:t>的</a:t>
            </a:r>
            <a:r>
              <a:rPr kumimoji="1" lang="en-US" altLang="zh-CN" sz="1400" dirty="0" smtClean="0"/>
              <a:t>Provider</a:t>
            </a:r>
            <a:r>
              <a:rPr kumimoji="1" lang="zh-CN" altLang="en-US" sz="1400" dirty="0" smtClean="0"/>
              <a:t>，在国外是</a:t>
            </a:r>
            <a:r>
              <a:rPr kumimoji="1" lang="en-US" altLang="zh-CN" sz="1400" dirty="0" smtClean="0"/>
              <a:t>Customer</a:t>
            </a:r>
          </a:p>
          <a:p>
            <a:pPr lvl="2"/>
            <a:r>
              <a:rPr kumimoji="1" lang="zh-CN" altLang="en-US" sz="1400" dirty="0" smtClean="0"/>
              <a:t>或者，已有链接发生了问题，路由切换到用于备份的隐藏链接上，该链接之前未出现过</a:t>
            </a:r>
            <a:endParaRPr kumimoji="1" lang="en-US" altLang="zh-CN" sz="1400" dirty="0" smtClean="0"/>
          </a:p>
          <a:p>
            <a:pPr lvl="1"/>
            <a:r>
              <a:rPr kumimoji="1" lang="en-US" altLang="zh-CN" sz="1600" dirty="0" smtClean="0"/>
              <a:t>BGP</a:t>
            </a:r>
            <a:r>
              <a:rPr kumimoji="1" lang="zh-CN" altLang="en-US" sz="1600" dirty="0" smtClean="0"/>
              <a:t>路由和由</a:t>
            </a:r>
            <a:r>
              <a:rPr kumimoji="1" lang="en-US" altLang="zh-CN" sz="1600" dirty="0" err="1" smtClean="0"/>
              <a:t>traceroute</a:t>
            </a:r>
            <a:r>
              <a:rPr kumimoji="1" lang="zh-CN" altLang="en-US" sz="1600" dirty="0" smtClean="0"/>
              <a:t>发现的路径之间存在显著不同</a:t>
            </a:r>
            <a:endParaRPr kumimoji="1" lang="en-US" altLang="zh-CN" sz="1600" dirty="0" smtClean="0"/>
          </a:p>
          <a:p>
            <a:pPr lvl="2"/>
            <a:r>
              <a:rPr kumimoji="1" lang="zh-CN" altLang="en-US" sz="1400" dirty="0" smtClean="0"/>
              <a:t>然而，攻击者可以篡改</a:t>
            </a:r>
            <a:r>
              <a:rPr kumimoji="1" lang="en-US" altLang="zh-CN" sz="1400" dirty="0" smtClean="0"/>
              <a:t>IP</a:t>
            </a:r>
            <a:r>
              <a:rPr kumimoji="1" lang="zh-CN" altLang="en-US" sz="1400" dirty="0" smtClean="0"/>
              <a:t>头部的</a:t>
            </a:r>
            <a:r>
              <a:rPr kumimoji="1" lang="en-US" altLang="zh-CN" sz="1400" dirty="0" smtClean="0"/>
              <a:t>TTL</a:t>
            </a:r>
            <a:r>
              <a:rPr kumimoji="1" lang="zh-CN" altLang="en-US" sz="1400" dirty="0" smtClean="0"/>
              <a:t>值，增加</a:t>
            </a:r>
            <a:r>
              <a:rPr kumimoji="1" lang="en-US" altLang="zh-CN" sz="1400" dirty="0" smtClean="0"/>
              <a:t>TTL</a:t>
            </a:r>
            <a:r>
              <a:rPr kumimoji="1" lang="zh-CN" altLang="en-US" sz="1400" dirty="0" smtClean="0"/>
              <a:t>以“跳过”攻击者的网络，或者伪造应答包的源</a:t>
            </a:r>
            <a:r>
              <a:rPr kumimoji="1" lang="en-US" altLang="zh-CN" sz="1400" dirty="0" smtClean="0"/>
              <a:t>IP</a:t>
            </a:r>
            <a:r>
              <a:rPr kumimoji="1" lang="zh-CN" altLang="en-US" sz="1400" dirty="0" smtClean="0"/>
              <a:t>地址</a:t>
            </a:r>
            <a:endParaRPr kumimoji="1" lang="en-US" altLang="zh-CN" sz="1400" dirty="0" smtClean="0"/>
          </a:p>
          <a:p>
            <a:pPr lvl="2"/>
            <a:r>
              <a:rPr kumimoji="1" lang="zh-CN" altLang="en-US" sz="1400" dirty="0" smtClean="0"/>
              <a:t>另外，由于多种原因，</a:t>
            </a:r>
            <a:r>
              <a:rPr kumimoji="1" lang="en-US" altLang="zh-CN" sz="1400" dirty="0" smtClean="0"/>
              <a:t>BGP</a:t>
            </a:r>
            <a:r>
              <a:rPr kumimoji="1" lang="zh-CN" altLang="en-US" sz="1400" dirty="0" smtClean="0"/>
              <a:t>路由与实际</a:t>
            </a:r>
            <a:r>
              <a:rPr kumimoji="1" lang="en-US" altLang="zh-CN" sz="1400" dirty="0" err="1" smtClean="0"/>
              <a:t>traceroute</a:t>
            </a:r>
            <a:r>
              <a:rPr kumimoji="1" lang="zh-CN" altLang="en-US" sz="1400" dirty="0" smtClean="0"/>
              <a:t>经过路由可能不同</a:t>
            </a:r>
            <a:endParaRPr kumimoji="1" lang="en-US" altLang="zh-CN" sz="1400" dirty="0" smtClean="0"/>
          </a:p>
          <a:p>
            <a:r>
              <a:rPr kumimoji="1" lang="en-US" altLang="zh-CN" sz="2000" dirty="0" smtClean="0"/>
              <a:t>“</a:t>
            </a:r>
            <a:r>
              <a:rPr kumimoji="1" lang="zh-CN" altLang="en-US" sz="2000" dirty="0" smtClean="0"/>
              <a:t>异常</a:t>
            </a:r>
            <a:r>
              <a:rPr kumimoji="1" lang="en-US" altLang="zh-CN" sz="2000" dirty="0" smtClean="0"/>
              <a:t>”</a:t>
            </a:r>
            <a:r>
              <a:rPr kumimoji="1" lang="zh-CN" altLang="en-US" sz="2000" dirty="0" smtClean="0"/>
              <a:t>是相对的，任何对策都无法完全区别出</a:t>
            </a:r>
            <a:r>
              <a:rPr kumimoji="1" lang="en-US" altLang="zh-CN" sz="2000" dirty="0" smtClean="0"/>
              <a:t>“</a:t>
            </a:r>
            <a:r>
              <a:rPr kumimoji="1" lang="zh-CN" altLang="en-US" sz="2000" dirty="0" smtClean="0"/>
              <a:t>异常</a:t>
            </a:r>
            <a:r>
              <a:rPr kumimoji="1" lang="en-US" altLang="zh-CN" sz="2000" dirty="0" smtClean="0"/>
              <a:t>”</a:t>
            </a:r>
            <a:r>
              <a:rPr kumimoji="1" lang="zh-CN" altLang="en-US" sz="2000" dirty="0" smtClean="0"/>
              <a:t>和</a:t>
            </a:r>
            <a:r>
              <a:rPr kumimoji="1" lang="en-US" altLang="zh-CN" sz="2000" dirty="0" smtClean="0"/>
              <a:t>“</a:t>
            </a:r>
            <a:r>
              <a:rPr kumimoji="1" lang="zh-CN" altLang="en-US" sz="2000" dirty="0" smtClean="0"/>
              <a:t>正常</a:t>
            </a:r>
            <a:r>
              <a:rPr kumimoji="1" lang="en-US" altLang="zh-CN" sz="2000" dirty="0" smtClean="0"/>
              <a:t>”</a:t>
            </a:r>
          </a:p>
          <a:p>
            <a:pPr lvl="1"/>
            <a:endParaRPr kumimoji="1" lang="en-US" altLang="zh-CN" sz="1600" dirty="0" smtClean="0"/>
          </a:p>
          <a:p>
            <a:pPr lvl="1"/>
            <a:endParaRPr kumimoji="1" lang="en-US" altLang="zh-CN" sz="1600" dirty="0" smtClean="0"/>
          </a:p>
          <a:p>
            <a:endParaRPr kumimoji="1" lang="zh-CN" altLang="en-US" sz="20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41</a:t>
            </a:fld>
            <a:endParaRPr kumimoji="1" lang="zh-CN" altLang="en-US" dirty="0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05499" y="6252852"/>
            <a:ext cx="2895600" cy="365125"/>
          </a:xfrm>
        </p:spPr>
        <p:txBody>
          <a:bodyPr/>
          <a:lstStyle/>
          <a:p>
            <a:pPr algn="l"/>
            <a:r>
              <a:rPr kumimoji="1" lang="en-US" altLang="zh-CN" dirty="0" smtClean="0"/>
              <a:t>HIT </a:t>
            </a:r>
            <a:r>
              <a:rPr kumimoji="1" lang="en-US" altLang="zh-CN" dirty="0" err="1" smtClean="0"/>
              <a:t>ComNet</a:t>
            </a:r>
            <a:r>
              <a:rPr kumimoji="1" lang="en-US" altLang="zh-CN" dirty="0" smtClean="0"/>
              <a:t>-II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33008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509832"/>
            <a:ext cx="8229600" cy="1143000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3</a:t>
            </a:r>
            <a:r>
              <a:rPr kumimoji="1" lang="en-US" altLang="zh-CN" dirty="0" smtClean="0"/>
              <a:t>.RPKI</a:t>
            </a:r>
            <a:r>
              <a:rPr kumimoji="1" lang="zh-CN" altLang="en-US" dirty="0" smtClean="0"/>
              <a:t>与</a:t>
            </a:r>
            <a:r>
              <a:rPr kumimoji="1" lang="en-US" altLang="zh-CN" dirty="0" err="1" smtClean="0"/>
              <a:t>BGPsec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42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694262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基于密码学的</a:t>
            </a:r>
            <a:r>
              <a:rPr kumimoji="1" lang="en-US" altLang="zh-CN" dirty="0" smtClean="0"/>
              <a:t>BGP</a:t>
            </a:r>
            <a:r>
              <a:rPr kumimoji="1" lang="zh-CN" altLang="en-US" dirty="0" smtClean="0"/>
              <a:t>安全方案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sz="2000" dirty="0" smtClean="0"/>
              <a:t>从体系结构上看，</a:t>
            </a:r>
            <a:r>
              <a:rPr kumimoji="1" lang="en-US" altLang="zh-CN" sz="2000" dirty="0" smtClean="0"/>
              <a:t>BGP</a:t>
            </a:r>
            <a:r>
              <a:rPr kumimoji="1" lang="zh-CN" altLang="en-US" sz="2000" dirty="0" smtClean="0"/>
              <a:t>安全的关键在于保护信息的完整性和真实性</a:t>
            </a:r>
            <a:endParaRPr kumimoji="1" lang="en-US" altLang="zh-CN" sz="2000" dirty="0" smtClean="0"/>
          </a:p>
          <a:p>
            <a:endParaRPr kumimoji="1" lang="en-US" altLang="zh-CN" sz="2000" dirty="0" smtClean="0"/>
          </a:p>
          <a:p>
            <a:r>
              <a:rPr kumimoji="1" lang="zh-CN" altLang="en-US" sz="2000" dirty="0" smtClean="0"/>
              <a:t>起源验证</a:t>
            </a:r>
            <a:r>
              <a:rPr kumimoji="1" lang="en-US" altLang="zh-CN" sz="2000" dirty="0" smtClean="0"/>
              <a:t>(Origin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Authentication)</a:t>
            </a:r>
            <a:r>
              <a:rPr kumimoji="1" lang="zh-CN" altLang="en-US" sz="2000" dirty="0" smtClean="0"/>
              <a:t>：保护前缀和起源</a:t>
            </a:r>
            <a:r>
              <a:rPr kumimoji="1" lang="en-US" altLang="zh-CN" sz="2000" dirty="0" smtClean="0"/>
              <a:t>AS</a:t>
            </a:r>
            <a:r>
              <a:rPr kumimoji="1" lang="zh-CN" altLang="en-US" sz="2000" dirty="0" smtClean="0"/>
              <a:t>的对应关系</a:t>
            </a:r>
            <a:endParaRPr kumimoji="1" lang="en-US" altLang="zh-CN" sz="2000" dirty="0" smtClean="0"/>
          </a:p>
          <a:p>
            <a:pPr lvl="1"/>
            <a:r>
              <a:rPr kumimoji="1" lang="zh-CN" altLang="en-US" sz="1600" dirty="0" smtClean="0"/>
              <a:t>例如，</a:t>
            </a:r>
            <a:r>
              <a:rPr kumimoji="1" lang="en-US" altLang="zh-CN" sz="1600" dirty="0" smtClean="0"/>
              <a:t>RPKI</a:t>
            </a:r>
            <a:r>
              <a:rPr kumimoji="1" lang="zh-CN" altLang="en-US" sz="1600" dirty="0" smtClean="0"/>
              <a:t>（</a:t>
            </a:r>
            <a:r>
              <a:rPr kumimoji="1" lang="en-US" altLang="zh-CN" sz="1600" dirty="0" smtClean="0"/>
              <a:t>Resource</a:t>
            </a:r>
            <a:r>
              <a:rPr kumimoji="1" lang="zh-CN" altLang="en-US" sz="1600" dirty="0" smtClean="0"/>
              <a:t> </a:t>
            </a:r>
            <a:r>
              <a:rPr kumimoji="1" lang="en-US" altLang="zh-CN" sz="1600" dirty="0" smtClean="0"/>
              <a:t>PKI</a:t>
            </a:r>
            <a:r>
              <a:rPr kumimoji="1" lang="zh-CN" altLang="en-US" sz="1600" dirty="0" smtClean="0"/>
              <a:t>）</a:t>
            </a:r>
            <a:r>
              <a:rPr kumimoji="1" lang="en-US" altLang="zh-CN" sz="1600" dirty="0" smtClean="0"/>
              <a:t>[RFC6480~RFC6493, RFC7128]</a:t>
            </a:r>
          </a:p>
          <a:p>
            <a:pPr lvl="1"/>
            <a:endParaRPr kumimoji="1" lang="en-US" altLang="zh-CN" sz="1600" dirty="0" smtClean="0"/>
          </a:p>
          <a:p>
            <a:r>
              <a:rPr kumimoji="1" lang="zh-CN" altLang="en-US" sz="2000" dirty="0" smtClean="0"/>
              <a:t>路径验证</a:t>
            </a:r>
            <a:r>
              <a:rPr kumimoji="1" lang="en-US" altLang="zh-CN" sz="2000" dirty="0" smtClean="0"/>
              <a:t>(Path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Authentication)</a:t>
            </a:r>
            <a:r>
              <a:rPr kumimoji="1" lang="zh-CN" altLang="en-US" sz="2000" dirty="0" smtClean="0"/>
              <a:t>：保护整条路径</a:t>
            </a:r>
            <a:endParaRPr kumimoji="1" lang="en-US" altLang="zh-CN" sz="2000" dirty="0" smtClean="0"/>
          </a:p>
          <a:p>
            <a:pPr lvl="1"/>
            <a:r>
              <a:rPr kumimoji="1" lang="zh-CN" altLang="en-US" sz="1600" dirty="0" smtClean="0"/>
              <a:t>例如，</a:t>
            </a:r>
            <a:r>
              <a:rPr kumimoji="1" lang="en-US" altLang="zh-CN" sz="1600" dirty="0" err="1" smtClean="0"/>
              <a:t>BGPsec</a:t>
            </a:r>
            <a:r>
              <a:rPr kumimoji="1" lang="en-US" altLang="zh-CN" sz="1600" dirty="0" smtClean="0"/>
              <a:t> [draft</a:t>
            </a:r>
            <a:r>
              <a:rPr kumimoji="1" lang="en-US" altLang="zh-CN" sz="1600" dirty="0"/>
              <a:t>-ietf-sidr-bgpsec-protocol-</a:t>
            </a:r>
            <a:r>
              <a:rPr kumimoji="1" lang="en-US" altLang="zh-CN" sz="1600" dirty="0" smtClean="0"/>
              <a:t>13]</a:t>
            </a:r>
          </a:p>
          <a:p>
            <a:pPr lvl="1"/>
            <a:r>
              <a:rPr kumimoji="1" lang="en-US" altLang="zh-CN" sz="1600" dirty="0"/>
              <a:t>https://</a:t>
            </a:r>
            <a:r>
              <a:rPr kumimoji="1" lang="en-US" altLang="zh-CN" sz="1600" dirty="0" err="1"/>
              <a:t>datatracker.ietf.org</a:t>
            </a:r>
            <a:r>
              <a:rPr kumimoji="1" lang="en-US" altLang="zh-CN" sz="1600" dirty="0"/>
              <a:t>/doc/draft-</a:t>
            </a:r>
            <a:r>
              <a:rPr kumimoji="1" lang="en-US" altLang="zh-CN" sz="1600" dirty="0" err="1"/>
              <a:t>ietf</a:t>
            </a:r>
            <a:r>
              <a:rPr kumimoji="1" lang="en-US" altLang="zh-CN" sz="1600" dirty="0"/>
              <a:t>-</a:t>
            </a:r>
            <a:r>
              <a:rPr kumimoji="1" lang="en-US" altLang="zh-CN" sz="1600" dirty="0" err="1"/>
              <a:t>sidr</a:t>
            </a:r>
            <a:r>
              <a:rPr kumimoji="1" lang="en-US" altLang="zh-CN" sz="1600" dirty="0"/>
              <a:t>-</a:t>
            </a:r>
            <a:r>
              <a:rPr kumimoji="1" lang="en-US" altLang="zh-CN" sz="1600" dirty="0" err="1"/>
              <a:t>bgpsec</a:t>
            </a:r>
            <a:r>
              <a:rPr kumimoji="1" lang="en-US" altLang="zh-CN" sz="1600" dirty="0"/>
              <a:t>-protocol/</a:t>
            </a:r>
            <a:endParaRPr kumimoji="1" lang="en-US" altLang="zh-CN" sz="1600" dirty="0" smtClean="0"/>
          </a:p>
          <a:p>
            <a:endParaRPr kumimoji="1" lang="en-US" altLang="zh-CN" sz="2000" dirty="0" smtClean="0"/>
          </a:p>
          <a:p>
            <a:r>
              <a:rPr kumimoji="1" lang="en-US" altLang="en-US" sz="2000" dirty="0" err="1" smtClean="0"/>
              <a:t>其他BGP安全方案参考</a:t>
            </a:r>
            <a:r>
              <a:rPr kumimoji="1" lang="en-US" altLang="zh-CN" sz="2000" dirty="0"/>
              <a:t>[</a:t>
            </a:r>
            <a:r>
              <a:rPr lang="en-US" altLang="zh-CN" sz="2000" dirty="0"/>
              <a:t>A Survey of BGP Security Issues and Solutions PIEEE 10</a:t>
            </a:r>
            <a:r>
              <a:rPr kumimoji="1" lang="en-US" altLang="zh-CN" sz="2000" dirty="0"/>
              <a:t>]</a:t>
            </a:r>
            <a:endParaRPr kumimoji="1" lang="zh-CN" altLang="en-US" sz="20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43</a:t>
            </a:fld>
            <a:endParaRPr kumimoji="1" lang="zh-CN" altLang="en-US" dirty="0"/>
          </a:p>
        </p:txBody>
      </p:sp>
      <p:sp>
        <p:nvSpPr>
          <p:cNvPr id="5" name="页脚占位符 3"/>
          <p:cNvSpPr txBox="1">
            <a:spLocks/>
          </p:cNvSpPr>
          <p:nvPr/>
        </p:nvSpPr>
        <p:spPr>
          <a:xfrm>
            <a:off x="305499" y="62528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zh-CN" dirty="0" smtClean="0"/>
              <a:t>HIT </a:t>
            </a:r>
            <a:r>
              <a:rPr kumimoji="1" lang="en-US" altLang="zh-CN" dirty="0" err="1" smtClean="0"/>
              <a:t>ComNet</a:t>
            </a:r>
            <a:r>
              <a:rPr kumimoji="1" lang="en-US" altLang="zh-CN" dirty="0" smtClean="0"/>
              <a:t>-II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65462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密码学哈希函数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3092823"/>
            <a:ext cx="8229600" cy="3487351"/>
          </a:xfrm>
        </p:spPr>
        <p:txBody>
          <a:bodyPr/>
          <a:lstStyle/>
          <a:p>
            <a:r>
              <a:rPr kumimoji="1" lang="zh-CN" altLang="en-US" sz="2000" dirty="0" smtClean="0"/>
              <a:t>哈希函数：输入任意长度数据，压缩输出固定长度数据</a:t>
            </a:r>
            <a:endParaRPr kumimoji="1" lang="en-US" altLang="zh-CN" sz="2000" dirty="0" smtClean="0"/>
          </a:p>
          <a:p>
            <a:r>
              <a:rPr kumimoji="1" lang="zh-CN" altLang="en-US" sz="2000" dirty="0" smtClean="0"/>
              <a:t>抗冲撞</a:t>
            </a:r>
            <a:r>
              <a:rPr kumimoji="1" lang="en-US" altLang="zh-CN" sz="2000" dirty="0" smtClean="0"/>
              <a:t>(</a:t>
            </a:r>
            <a:r>
              <a:rPr lang="en-US" altLang="zh-CN" sz="2000" b="1" dirty="0" smtClean="0"/>
              <a:t>Collision resistance)</a:t>
            </a:r>
            <a:r>
              <a:rPr lang="en-US" altLang="zh-CN" sz="2000" dirty="0" smtClean="0"/>
              <a:t>: </a:t>
            </a:r>
            <a:r>
              <a:rPr lang="en-US" altLang="zh-CN" sz="2000" dirty="0"/>
              <a:t>It is hard to find (</a:t>
            </a:r>
            <a:r>
              <a:rPr lang="en-US" altLang="zh-CN" sz="2000" i="1" dirty="0"/>
              <a:t>x</a:t>
            </a:r>
            <a:r>
              <a:rPr lang="en-US" altLang="zh-CN" sz="2000" dirty="0"/>
              <a:t>, </a:t>
            </a:r>
            <a:r>
              <a:rPr lang="en-US" altLang="zh-CN" sz="2000" i="1" dirty="0"/>
              <a:t>x</a:t>
            </a:r>
            <a:r>
              <a:rPr lang="en-US" altLang="zh-CN" sz="2000" dirty="0"/>
              <a:t>′), </a:t>
            </a:r>
            <a:r>
              <a:rPr lang="en-US" altLang="zh-CN" sz="2000" i="1" dirty="0"/>
              <a:t>x</a:t>
            </a:r>
            <a:r>
              <a:rPr lang="en-US" altLang="zh-CN" sz="2000" dirty="0"/>
              <a:t>′ </a:t>
            </a:r>
            <a:r>
              <a:rPr lang="en-US" altLang="zh-CN" sz="2000" dirty="0" smtClean="0"/>
              <a:t>≠ </a:t>
            </a:r>
            <a:r>
              <a:rPr lang="en-US" altLang="zh-CN" sz="2000" i="1" dirty="0"/>
              <a:t>x </a:t>
            </a:r>
            <a:r>
              <a:rPr lang="en-US" altLang="zh-CN" sz="2000" dirty="0"/>
              <a:t>such that </a:t>
            </a:r>
            <a:r>
              <a:rPr lang="en-US" altLang="zh-CN" sz="2000" i="1" dirty="0"/>
              <a:t>H</a:t>
            </a:r>
            <a:r>
              <a:rPr lang="en-US" altLang="zh-CN" sz="2000" dirty="0"/>
              <a:t>(</a:t>
            </a:r>
            <a:r>
              <a:rPr lang="en-US" altLang="zh-CN" sz="2000" i="1" dirty="0"/>
              <a:t>x</a:t>
            </a:r>
            <a:r>
              <a:rPr lang="en-US" altLang="zh-CN" sz="2000" dirty="0"/>
              <a:t>) = </a:t>
            </a:r>
            <a:r>
              <a:rPr lang="en-US" altLang="zh-CN" sz="2000" i="1" dirty="0"/>
              <a:t>H</a:t>
            </a:r>
            <a:r>
              <a:rPr lang="en-US" altLang="zh-CN" sz="2000" dirty="0"/>
              <a:t>(</a:t>
            </a:r>
            <a:r>
              <a:rPr lang="en-US" altLang="zh-CN" sz="2000" i="1" dirty="0"/>
              <a:t>x</a:t>
            </a:r>
            <a:r>
              <a:rPr lang="en-US" altLang="zh-CN" sz="2000" dirty="0"/>
              <a:t>′</a:t>
            </a:r>
            <a:r>
              <a:rPr lang="en-US" altLang="zh-CN" sz="2000" dirty="0" smtClean="0"/>
              <a:t>)</a:t>
            </a:r>
          </a:p>
          <a:p>
            <a:r>
              <a:rPr lang="zh-CN" altLang="en-US" sz="2000" dirty="0" smtClean="0"/>
              <a:t>单项函数</a:t>
            </a:r>
            <a:r>
              <a:rPr lang="en-US" altLang="zh-CN" sz="2000" dirty="0" smtClean="0"/>
              <a:t>(one-way)</a:t>
            </a:r>
            <a:r>
              <a:rPr lang="zh-CN" altLang="en-US" sz="2000" dirty="0" smtClean="0"/>
              <a:t>：给定</a:t>
            </a:r>
            <a:r>
              <a:rPr lang="en-US" altLang="zh-CN" sz="2000" i="1" dirty="0"/>
              <a:t>H</a:t>
            </a:r>
            <a:r>
              <a:rPr lang="en-US" altLang="zh-CN" sz="2000" dirty="0"/>
              <a:t>(</a:t>
            </a:r>
            <a:r>
              <a:rPr lang="en-US" altLang="zh-CN" sz="2000" i="1" dirty="0"/>
              <a:t>x</a:t>
            </a:r>
            <a:r>
              <a:rPr lang="en-US" altLang="zh-CN" sz="2000" dirty="0"/>
              <a:t>) </a:t>
            </a:r>
            <a:r>
              <a:rPr lang="en-US" altLang="zh-CN" sz="2000" dirty="0" smtClean="0"/>
              <a:t>,</a:t>
            </a:r>
            <a:r>
              <a:rPr lang="zh-CN" altLang="en-US" sz="2000" dirty="0" smtClean="0"/>
              <a:t> 难以获得</a:t>
            </a:r>
            <a:r>
              <a:rPr lang="en-US" altLang="zh-CN" sz="2000" i="1" dirty="0" smtClean="0"/>
              <a:t>x</a:t>
            </a:r>
            <a:endParaRPr lang="en-US" altLang="zh-CN" sz="2000" dirty="0" smtClean="0"/>
          </a:p>
          <a:p>
            <a:r>
              <a:rPr kumimoji="1" lang="zh-CN" altLang="en-US" sz="2000" dirty="0" smtClean="0"/>
              <a:t>应用：</a:t>
            </a:r>
            <a:endParaRPr kumimoji="1" lang="en-US" altLang="zh-CN" sz="2000" dirty="0" smtClean="0"/>
          </a:p>
          <a:p>
            <a:pPr lvl="1"/>
            <a:r>
              <a:rPr lang="zh-CN" altLang="en-US" sz="1600" dirty="0" smtClean="0"/>
              <a:t>消息摘要</a:t>
            </a:r>
            <a:r>
              <a:rPr lang="en-US" altLang="zh-CN" sz="1600" dirty="0" smtClean="0"/>
              <a:t>(digest)</a:t>
            </a:r>
            <a:r>
              <a:rPr lang="zh-CN" altLang="zh-CN" sz="1600" dirty="0" smtClean="0"/>
              <a:t>：</a:t>
            </a:r>
            <a:r>
              <a:rPr lang="zh-CN" altLang="en-US" sz="1600" dirty="0" smtClean="0"/>
              <a:t>哈希函数将消息与哈希值绑定在一起，已知消息的哈希值，可检测获得消息是否被改动</a:t>
            </a:r>
            <a:endParaRPr kumimoji="1" lang="en-US" altLang="zh-CN" sz="1600" dirty="0" smtClean="0"/>
          </a:p>
          <a:p>
            <a:pPr lvl="1"/>
            <a:r>
              <a:rPr kumimoji="1" lang="zh-CN" altLang="en-US" sz="1600" dirty="0" smtClean="0"/>
              <a:t>可先隐藏消息，之后验证</a:t>
            </a:r>
            <a:r>
              <a:rPr kumimoji="1" lang="zh-CN" altLang="zh-CN" sz="1600" dirty="0" smtClean="0"/>
              <a:t>（</a:t>
            </a:r>
            <a:r>
              <a:rPr kumimoji="1" lang="zh-CN" altLang="en-US" sz="1600" dirty="0" smtClean="0"/>
              <a:t>承诺协议）</a:t>
            </a:r>
          </a:p>
          <a:p>
            <a:pPr lvl="1"/>
            <a:r>
              <a:rPr kumimoji="1" lang="zh-CN" altLang="en-US" sz="1600" dirty="0" smtClean="0"/>
              <a:t>将消息压缩（减小），提高后续处理性能</a:t>
            </a:r>
            <a:endParaRPr kumimoji="1" lang="zh-CN" altLang="en-US" sz="16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44</a:t>
            </a:fld>
            <a:endParaRPr kumimoji="1" lang="zh-CN" altLang="en-US" dirty="0"/>
          </a:p>
        </p:txBody>
      </p:sp>
      <p:cxnSp>
        <p:nvCxnSpPr>
          <p:cNvPr id="6" name="直线连接符 5"/>
          <p:cNvCxnSpPr/>
          <p:nvPr/>
        </p:nvCxnSpPr>
        <p:spPr>
          <a:xfrm>
            <a:off x="3941217" y="2064848"/>
            <a:ext cx="2604061" cy="0"/>
          </a:xfrm>
          <a:prstGeom prst="line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梯形 8"/>
          <p:cNvSpPr/>
          <p:nvPr/>
        </p:nvSpPr>
        <p:spPr>
          <a:xfrm rot="5400000">
            <a:off x="4718356" y="1456772"/>
            <a:ext cx="914400" cy="1216152"/>
          </a:xfrm>
          <a:prstGeom prst="trapezoid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kumimoji="1" lang="zh-CN" altLang="en-US" dirty="0" smtClean="0">
                <a:latin typeface="微软雅黑"/>
                <a:ea typeface="微软雅黑"/>
                <a:cs typeface="微软雅黑"/>
              </a:rPr>
              <a:t>哈希函数</a:t>
            </a:r>
          </a:p>
        </p:txBody>
      </p:sp>
      <p:sp>
        <p:nvSpPr>
          <p:cNvPr id="10" name="折角形 9"/>
          <p:cNvSpPr/>
          <p:nvPr/>
        </p:nvSpPr>
        <p:spPr>
          <a:xfrm>
            <a:off x="1367366" y="1236088"/>
            <a:ext cx="2573851" cy="1657519"/>
          </a:xfrm>
          <a:prstGeom prst="foldedCorner">
            <a:avLst>
              <a:gd name="adj" fmla="val 26471"/>
            </a:avLst>
          </a:prstGeom>
          <a:solidFill>
            <a:schemeClr val="bg1"/>
          </a:solidFill>
          <a:ln w="381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dirty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消息</a:t>
            </a:r>
            <a:r>
              <a:rPr kumimoji="1" lang="zh-CN" altLang="en-US" sz="20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0</a:t>
            </a:r>
            <a:r>
              <a:rPr kumimoji="1" lang="en-US" altLang="zh-CN" sz="20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01001010101010100101</a:t>
            </a:r>
            <a:r>
              <a:rPr kumimoji="1" lang="zh-CN" altLang="en-US" sz="20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0</a:t>
            </a:r>
            <a:r>
              <a:rPr kumimoji="1" lang="en-US" altLang="zh-CN" sz="20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01001010100101101010010100</a:t>
            </a:r>
            <a:endParaRPr kumimoji="1" lang="en-US" altLang="zh-CN" sz="20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1" name="折角形 10"/>
          <p:cNvSpPr/>
          <p:nvPr/>
        </p:nvSpPr>
        <p:spPr>
          <a:xfrm>
            <a:off x="6545278" y="1519495"/>
            <a:ext cx="1199529" cy="1090706"/>
          </a:xfrm>
          <a:prstGeom prst="foldedCorner">
            <a:avLst>
              <a:gd name="adj" fmla="val 26471"/>
            </a:avLst>
          </a:prstGeom>
          <a:solidFill>
            <a:schemeClr val="bg1"/>
          </a:solidFill>
          <a:ln w="381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哈希值</a:t>
            </a:r>
            <a:endParaRPr kumimoji="1" lang="en-US" altLang="zh-CN" sz="20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zh-CN" sz="2000" dirty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0</a:t>
            </a:r>
            <a:r>
              <a:rPr kumimoji="1" lang="en-US" altLang="zh-CN" sz="2000" dirty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01101010001</a:t>
            </a:r>
            <a:endParaRPr kumimoji="1" lang="zh-CN" altLang="en-US" sz="20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930749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加盐</a:t>
            </a:r>
            <a:r>
              <a:rPr kumimoji="1" lang="en-US" altLang="zh-CN" dirty="0" smtClean="0"/>
              <a:t>(Salted)</a:t>
            </a:r>
            <a:r>
              <a:rPr kumimoji="1" lang="zh-CN" altLang="en-US" dirty="0" smtClean="0"/>
              <a:t>哈希函数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3092823"/>
            <a:ext cx="8229600" cy="3487351"/>
          </a:xfrm>
        </p:spPr>
        <p:txBody>
          <a:bodyPr/>
          <a:lstStyle/>
          <a:p>
            <a:r>
              <a:rPr lang="zh-CN" altLang="en-US" sz="2000" dirty="0" smtClean="0"/>
              <a:t>通常情况下，有意义的消息都是有规律的</a:t>
            </a:r>
            <a:r>
              <a:rPr lang="zh-CN" altLang="zh-CN" sz="2000" dirty="0" smtClean="0"/>
              <a:t>（</a:t>
            </a:r>
            <a:r>
              <a:rPr lang="zh-CN" altLang="en-US" sz="2000" dirty="0" smtClean="0"/>
              <a:t>随机性不足）</a:t>
            </a:r>
            <a:endParaRPr lang="en-US" altLang="zh-CN" sz="2000" dirty="0" smtClean="0"/>
          </a:p>
          <a:p>
            <a:r>
              <a:rPr lang="zh-CN" altLang="en-US" sz="2000" dirty="0" smtClean="0"/>
              <a:t>字典攻击：攻击者构造一个包含常见消息的字典，预先计算字典中消息的哈希值。当获得一个未知消息的哈希值时，在字典中查询该哈希值，从而得到对对应消息</a:t>
            </a:r>
            <a:endParaRPr lang="en-US" altLang="zh-CN" sz="2000" dirty="0" smtClean="0"/>
          </a:p>
          <a:p>
            <a:r>
              <a:rPr lang="zh-CN" altLang="en-US" sz="2000" dirty="0" smtClean="0"/>
              <a:t>盐</a:t>
            </a:r>
            <a:r>
              <a:rPr lang="en-US" altLang="zh-CN" sz="2000" dirty="0" smtClean="0"/>
              <a:t>(salt)</a:t>
            </a:r>
            <a:r>
              <a:rPr lang="zh-CN" altLang="en-US" sz="2000" dirty="0" smtClean="0"/>
              <a:t>：一个非保密的随机串，用于增加消息的随机性</a:t>
            </a:r>
            <a:endParaRPr lang="en-US" altLang="zh-CN" sz="2000" dirty="0" smtClean="0"/>
          </a:p>
          <a:p>
            <a:r>
              <a:rPr lang="zh-CN" altLang="en-US" sz="2000" dirty="0" smtClean="0"/>
              <a:t>加盐哈希函数：在消息中加入</a:t>
            </a:r>
            <a:r>
              <a:rPr lang="en-US" altLang="zh-CN" sz="2000" dirty="0" smtClean="0"/>
              <a:t>salt</a:t>
            </a:r>
            <a:r>
              <a:rPr lang="zh-CN" altLang="en-US" sz="2000" dirty="0" smtClean="0"/>
              <a:t>，增加消息随机性</a:t>
            </a:r>
            <a:endParaRPr lang="en-US" altLang="zh-CN" sz="2000" dirty="0" smtClean="0"/>
          </a:p>
          <a:p>
            <a:r>
              <a:rPr lang="zh-CN" altLang="en-US" sz="2000" dirty="0" smtClean="0"/>
              <a:t>对抗字典攻击：预先构造的字典无效，攻击者需重新根据</a:t>
            </a:r>
            <a:r>
              <a:rPr lang="en-US" altLang="zh-CN" sz="2000" dirty="0" smtClean="0"/>
              <a:t>salt</a:t>
            </a:r>
            <a:r>
              <a:rPr lang="zh-CN" altLang="en-US" sz="2000" dirty="0" smtClean="0"/>
              <a:t>计算整个字典</a:t>
            </a:r>
            <a:endParaRPr lang="en-US" altLang="zh-CN" sz="2000" dirty="0" smtClean="0"/>
          </a:p>
          <a:p>
            <a:pPr marL="0" lvl="1" indent="0">
              <a:buNone/>
            </a:pPr>
            <a:endParaRPr lang="en-US" alt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45</a:t>
            </a:fld>
            <a:endParaRPr kumimoji="1" lang="zh-CN" altLang="en-US" dirty="0"/>
          </a:p>
        </p:txBody>
      </p:sp>
      <p:cxnSp>
        <p:nvCxnSpPr>
          <p:cNvPr id="6" name="直线连接符 5"/>
          <p:cNvCxnSpPr/>
          <p:nvPr/>
        </p:nvCxnSpPr>
        <p:spPr>
          <a:xfrm>
            <a:off x="3941217" y="2064848"/>
            <a:ext cx="2604061" cy="0"/>
          </a:xfrm>
          <a:prstGeom prst="line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梯形 8"/>
          <p:cNvSpPr/>
          <p:nvPr/>
        </p:nvSpPr>
        <p:spPr>
          <a:xfrm rot="5400000">
            <a:off x="4718356" y="1456772"/>
            <a:ext cx="914400" cy="1216152"/>
          </a:xfrm>
          <a:prstGeom prst="trapezoid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kumimoji="1" lang="zh-CN" altLang="en-US" dirty="0" smtClean="0">
                <a:latin typeface="微软雅黑"/>
                <a:ea typeface="微软雅黑"/>
                <a:cs typeface="微软雅黑"/>
              </a:rPr>
              <a:t>哈希函数</a:t>
            </a:r>
          </a:p>
        </p:txBody>
      </p:sp>
      <p:sp>
        <p:nvSpPr>
          <p:cNvPr id="10" name="折角形 9"/>
          <p:cNvSpPr/>
          <p:nvPr/>
        </p:nvSpPr>
        <p:spPr>
          <a:xfrm>
            <a:off x="1367366" y="1236088"/>
            <a:ext cx="2573851" cy="1657519"/>
          </a:xfrm>
          <a:prstGeom prst="foldedCorner">
            <a:avLst>
              <a:gd name="adj" fmla="val 26471"/>
            </a:avLst>
          </a:prstGeom>
          <a:solidFill>
            <a:schemeClr val="bg1"/>
          </a:solidFill>
          <a:ln w="381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dirty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消息</a:t>
            </a:r>
            <a:r>
              <a:rPr kumimoji="1" lang="zh-CN" altLang="en-US" sz="20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0</a:t>
            </a:r>
            <a:r>
              <a:rPr kumimoji="1" lang="en-US" altLang="zh-CN" sz="20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01001010101010100101</a:t>
            </a:r>
            <a:r>
              <a:rPr kumimoji="1" lang="zh-CN" altLang="en-US" sz="20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0</a:t>
            </a:r>
            <a:r>
              <a:rPr kumimoji="1" lang="en-US" altLang="zh-CN" sz="20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01001010100101101010010100</a:t>
            </a:r>
            <a:endParaRPr kumimoji="1" lang="en-US" altLang="zh-CN" sz="20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1" name="折角形 10"/>
          <p:cNvSpPr/>
          <p:nvPr/>
        </p:nvSpPr>
        <p:spPr>
          <a:xfrm>
            <a:off x="6545278" y="1519495"/>
            <a:ext cx="1199529" cy="1090706"/>
          </a:xfrm>
          <a:prstGeom prst="foldedCorner">
            <a:avLst>
              <a:gd name="adj" fmla="val 26471"/>
            </a:avLst>
          </a:prstGeom>
          <a:solidFill>
            <a:schemeClr val="bg1"/>
          </a:solidFill>
          <a:ln w="381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哈希值</a:t>
            </a:r>
            <a:endParaRPr kumimoji="1" lang="en-US" altLang="zh-CN" sz="20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zh-CN" sz="2000" dirty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0</a:t>
            </a:r>
            <a:r>
              <a:rPr kumimoji="1" lang="en-US" altLang="zh-CN" sz="2000" dirty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01101010001</a:t>
            </a:r>
            <a:endParaRPr kumimoji="1" lang="zh-CN" altLang="en-US" sz="20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516895" y="2522047"/>
            <a:ext cx="964228" cy="31743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 smtClean="0">
                <a:latin typeface="Arial Black"/>
                <a:cs typeface="Arial Black"/>
              </a:rPr>
              <a:t>Salt</a:t>
            </a:r>
            <a:endParaRPr kumimoji="1" lang="zh-CN" altLang="en-US" sz="2000" dirty="0" smtClean="0">
              <a:latin typeface="Arial Black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843508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数字签名</a:t>
            </a:r>
            <a:r>
              <a:rPr kumimoji="1" lang="en-US" altLang="zh-CN" dirty="0" smtClean="0"/>
              <a:t>(Digital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Signature)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2958646"/>
            <a:ext cx="8229600" cy="3233352"/>
          </a:xfrm>
        </p:spPr>
        <p:txBody>
          <a:bodyPr/>
          <a:lstStyle/>
          <a:p>
            <a:r>
              <a:rPr kumimoji="1" lang="zh-CN" altLang="en-US" sz="2000" dirty="0" smtClean="0"/>
              <a:t>数字签名</a:t>
            </a:r>
            <a:r>
              <a:rPr kumimoji="1" lang="en-US" altLang="zh-CN" sz="2000" dirty="0" smtClean="0"/>
              <a:t>:</a:t>
            </a:r>
            <a:endParaRPr kumimoji="1" lang="en-US" altLang="zh-CN" sz="2000" dirty="0"/>
          </a:p>
          <a:p>
            <a:pPr lvl="1"/>
            <a:r>
              <a:rPr kumimoji="1" lang="zh-CN" altLang="en-US" sz="1600" dirty="0" smtClean="0"/>
              <a:t>秘钥生成：签名者生成一对公钥和私钥，私钥需要保密</a:t>
            </a:r>
            <a:endParaRPr kumimoji="1" lang="en-US" altLang="zh-CN" sz="1600" dirty="0" smtClean="0"/>
          </a:p>
          <a:p>
            <a:pPr lvl="1"/>
            <a:r>
              <a:rPr kumimoji="1" lang="zh-CN" altLang="en-US" sz="1600" dirty="0" smtClean="0"/>
              <a:t>签名：签名者以消息和私钥为输入，输出签名</a:t>
            </a:r>
            <a:endParaRPr kumimoji="1" lang="en-US" altLang="zh-CN" sz="1600" dirty="0" smtClean="0"/>
          </a:p>
          <a:p>
            <a:pPr lvl="1"/>
            <a:r>
              <a:rPr kumimoji="1" lang="zh-CN" altLang="en-US" sz="1600" dirty="0" smtClean="0"/>
              <a:t>验证：任何人用消息、签名和公钥为输入，可验证签名是否由消息和私钥产生</a:t>
            </a:r>
            <a:endParaRPr kumimoji="1" lang="en-US" altLang="zh-CN" sz="1600" dirty="0" smtClean="0"/>
          </a:p>
          <a:p>
            <a:r>
              <a:rPr kumimoji="1" lang="zh-CN" altLang="en-US" sz="2000" dirty="0" smtClean="0"/>
              <a:t>数字签名实现了信息真实性、完整性、不可抵赖性：</a:t>
            </a:r>
            <a:endParaRPr kumimoji="1" lang="en-US" altLang="zh-CN" sz="2000" dirty="0" smtClean="0"/>
          </a:p>
          <a:p>
            <a:pPr lvl="1"/>
            <a:r>
              <a:rPr kumimoji="1" lang="zh-CN" altLang="en-US" sz="1600" dirty="0" smtClean="0"/>
              <a:t>真实性</a:t>
            </a:r>
            <a:r>
              <a:rPr kumimoji="1" lang="en-US" altLang="zh-CN" sz="1600" dirty="0" smtClean="0"/>
              <a:t>(Authentication)</a:t>
            </a:r>
            <a:r>
              <a:rPr kumimoji="1" lang="zh-CN" altLang="en-US" sz="1600" dirty="0" smtClean="0"/>
              <a:t>：证明消息源是私钥的拥有者</a:t>
            </a:r>
            <a:endParaRPr kumimoji="1" lang="en-US" altLang="zh-CN" sz="1600" dirty="0" smtClean="0"/>
          </a:p>
          <a:p>
            <a:pPr lvl="1"/>
            <a:r>
              <a:rPr kumimoji="1" lang="zh-CN" altLang="en-US" sz="1600" dirty="0" smtClean="0"/>
              <a:t>完整性</a:t>
            </a:r>
            <a:r>
              <a:rPr kumimoji="1" lang="en-US" altLang="zh-CN" sz="1600" dirty="0" smtClean="0"/>
              <a:t>(Integrity)</a:t>
            </a:r>
            <a:r>
              <a:rPr kumimoji="1" lang="zh-CN" altLang="en-US" sz="1600" dirty="0" smtClean="0"/>
              <a:t>：证明消息未被篡改</a:t>
            </a:r>
            <a:endParaRPr kumimoji="1" lang="en-US" altLang="zh-CN" sz="1600" dirty="0" smtClean="0"/>
          </a:p>
          <a:p>
            <a:pPr lvl="1"/>
            <a:r>
              <a:rPr kumimoji="1" lang="zh-CN" altLang="en-US" sz="1600" dirty="0" smtClean="0"/>
              <a:t>不可抵赖</a:t>
            </a:r>
            <a:r>
              <a:rPr kumimoji="1" lang="en-US" altLang="zh-CN" sz="1600" dirty="0" smtClean="0"/>
              <a:t>(Non-repudiation)</a:t>
            </a:r>
            <a:r>
              <a:rPr kumimoji="1" lang="zh-CN" altLang="en-US" sz="1600" dirty="0" smtClean="0"/>
              <a:t>：消息源不能否认发送过消息</a:t>
            </a:r>
            <a:endParaRPr kumimoji="1" lang="en-US" altLang="zh-CN" sz="1600" dirty="0"/>
          </a:p>
          <a:p>
            <a:r>
              <a:rPr kumimoji="1" lang="zh-CN" altLang="en-US" sz="2000" dirty="0" smtClean="0"/>
              <a:t>为提高签名和验证效率，先将消息经过哈希函数压缩</a:t>
            </a:r>
            <a:endParaRPr kumimoji="1" lang="en-US" altLang="zh-CN" sz="2000" dirty="0" smtClean="0"/>
          </a:p>
          <a:p>
            <a:r>
              <a:rPr kumimoji="1" lang="zh-CN" altLang="en-US" sz="2000" dirty="0" smtClean="0">
                <a:solidFill>
                  <a:srgbClr val="FF6600"/>
                </a:solidFill>
              </a:rPr>
              <a:t>问题：如何安全地获得公钥？</a:t>
            </a:r>
            <a:endParaRPr kumimoji="1" lang="zh-CN" altLang="en-US" sz="2000" dirty="0">
              <a:solidFill>
                <a:srgbClr val="FF6600"/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46</a:t>
            </a:fld>
            <a:endParaRPr kumimoji="1"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2385129" y="118348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微软雅黑"/>
                <a:ea typeface="微软雅黑"/>
                <a:cs typeface="微软雅黑"/>
              </a:rPr>
              <a:t>私钥</a:t>
            </a:r>
            <a:endParaRPr kumimoji="1" lang="zh-CN" altLang="en-US" dirty="0">
              <a:latin typeface="微软雅黑"/>
              <a:ea typeface="微软雅黑"/>
              <a:cs typeface="微软雅黑"/>
            </a:endParaRPr>
          </a:p>
        </p:txBody>
      </p:sp>
      <p:cxnSp>
        <p:nvCxnSpPr>
          <p:cNvPr id="18" name="直线连接符 17"/>
          <p:cNvCxnSpPr/>
          <p:nvPr/>
        </p:nvCxnSpPr>
        <p:spPr>
          <a:xfrm>
            <a:off x="1545496" y="1935349"/>
            <a:ext cx="2676902" cy="0"/>
          </a:xfrm>
          <a:prstGeom prst="line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/>
          <p:cNvSpPr/>
          <p:nvPr/>
        </p:nvSpPr>
        <p:spPr>
          <a:xfrm>
            <a:off x="2336732" y="1600753"/>
            <a:ext cx="1018740" cy="714729"/>
          </a:xfrm>
          <a:prstGeom prst="round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 smtClean="0">
                <a:latin typeface="微软雅黑"/>
                <a:ea typeface="微软雅黑"/>
                <a:cs typeface="微软雅黑"/>
              </a:rPr>
              <a:t>签名</a:t>
            </a:r>
            <a:endParaRPr kumimoji="1" lang="en-US" altLang="zh-CN" sz="1600" dirty="0" smtClean="0"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en-US" altLang="en-US" sz="1600" dirty="0" smtClean="0">
                <a:latin typeface="微软雅黑"/>
                <a:ea typeface="微软雅黑"/>
                <a:cs typeface="微软雅黑"/>
              </a:rPr>
              <a:t>算法</a:t>
            </a:r>
            <a:endParaRPr kumimoji="1" lang="en-US" altLang="zh-CN" sz="1600" dirty="0" smtClean="0">
              <a:latin typeface="微软雅黑"/>
              <a:ea typeface="微软雅黑"/>
              <a:cs typeface="微软雅黑"/>
            </a:endParaRPr>
          </a:p>
        </p:txBody>
      </p:sp>
      <p:grpSp>
        <p:nvGrpSpPr>
          <p:cNvPr id="10" name="组 9"/>
          <p:cNvGrpSpPr/>
          <p:nvPr/>
        </p:nvGrpSpPr>
        <p:grpSpPr>
          <a:xfrm>
            <a:off x="3031460" y="1241099"/>
            <a:ext cx="330012" cy="616603"/>
            <a:chOff x="4049059" y="1703294"/>
            <a:chExt cx="567765" cy="1060824"/>
          </a:xfrm>
          <a:solidFill>
            <a:srgbClr val="FF0000"/>
          </a:solidFill>
        </p:grpSpPr>
        <p:sp>
          <p:nvSpPr>
            <p:cNvPr id="11" name="椭圆 10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cxnSp>
        <p:nvCxnSpPr>
          <p:cNvPr id="25" name="直线连接符 24"/>
          <p:cNvCxnSpPr/>
          <p:nvPr/>
        </p:nvCxnSpPr>
        <p:spPr>
          <a:xfrm>
            <a:off x="5180121" y="1935349"/>
            <a:ext cx="2676902" cy="10801"/>
          </a:xfrm>
          <a:prstGeom prst="line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圆角矩形 25"/>
          <p:cNvSpPr/>
          <p:nvPr/>
        </p:nvSpPr>
        <p:spPr>
          <a:xfrm>
            <a:off x="5971357" y="1611554"/>
            <a:ext cx="1018740" cy="714729"/>
          </a:xfrm>
          <a:prstGeom prst="round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 smtClean="0">
                <a:latin typeface="微软雅黑"/>
                <a:ea typeface="微软雅黑"/>
                <a:cs typeface="微软雅黑"/>
              </a:rPr>
              <a:t>验证</a:t>
            </a:r>
            <a:endParaRPr kumimoji="1" lang="en-US" altLang="zh-CN" sz="1600" dirty="0" smtClean="0"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sz="1600" dirty="0" smtClean="0">
                <a:latin typeface="微软雅黑"/>
                <a:ea typeface="微软雅黑"/>
                <a:cs typeface="微软雅黑"/>
              </a:rPr>
              <a:t>算法</a:t>
            </a:r>
            <a:endParaRPr kumimoji="1" lang="en-US" altLang="zh-CN" sz="1600" dirty="0" smtClean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013754" y="120186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微软雅黑"/>
                <a:ea typeface="微软雅黑"/>
                <a:cs typeface="微软雅黑"/>
              </a:rPr>
              <a:t>公钥</a:t>
            </a:r>
            <a:endParaRPr kumimoji="1" lang="zh-CN" altLang="en-US" dirty="0">
              <a:latin typeface="微软雅黑"/>
              <a:ea typeface="微软雅黑"/>
              <a:cs typeface="微软雅黑"/>
            </a:endParaRPr>
          </a:p>
        </p:txBody>
      </p:sp>
      <p:grpSp>
        <p:nvGrpSpPr>
          <p:cNvPr id="9" name="组 8"/>
          <p:cNvGrpSpPr/>
          <p:nvPr/>
        </p:nvGrpSpPr>
        <p:grpSpPr>
          <a:xfrm>
            <a:off x="6660085" y="1262890"/>
            <a:ext cx="330012" cy="616603"/>
            <a:chOff x="4049059" y="1703294"/>
            <a:chExt cx="567765" cy="1060824"/>
          </a:xfrm>
          <a:solidFill>
            <a:schemeClr val="accent1"/>
          </a:solidFill>
        </p:grpSpPr>
        <p:sp>
          <p:nvSpPr>
            <p:cNvPr id="5" name="椭圆 4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cxnSp>
        <p:nvCxnSpPr>
          <p:cNvPr id="30" name="肘形连接符 29"/>
          <p:cNvCxnSpPr>
            <a:endCxn id="26" idx="2"/>
          </p:cNvCxnSpPr>
          <p:nvPr/>
        </p:nvCxnSpPr>
        <p:spPr>
          <a:xfrm rot="16200000" flipH="1">
            <a:off x="3727301" y="-427144"/>
            <a:ext cx="92761" cy="5414092"/>
          </a:xfrm>
          <a:prstGeom prst="bentConnector3">
            <a:avLst>
              <a:gd name="adj1" fmla="val 668583"/>
            </a:avLst>
          </a:prstGeom>
          <a:ln w="57150" cmpd="sng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圆角矩形 32"/>
          <p:cNvSpPr/>
          <p:nvPr/>
        </p:nvSpPr>
        <p:spPr>
          <a:xfrm>
            <a:off x="7703144" y="1220406"/>
            <a:ext cx="1201797" cy="1451487"/>
          </a:xfrm>
          <a:prstGeom prst="round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rgbClr val="0000FF"/>
                </a:solidFill>
                <a:latin typeface="微软雅黑"/>
                <a:ea typeface="微软雅黑"/>
                <a:cs typeface="微软雅黑"/>
              </a:rPr>
              <a:t>消息是否真实？</a:t>
            </a:r>
            <a:endParaRPr kumimoji="1" lang="en-US" altLang="zh-CN" dirty="0" smtClean="0">
              <a:solidFill>
                <a:srgbClr val="0000FF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9" name="折角形 28"/>
          <p:cNvSpPr/>
          <p:nvPr/>
        </p:nvSpPr>
        <p:spPr>
          <a:xfrm>
            <a:off x="4169188" y="1393499"/>
            <a:ext cx="1199529" cy="1183747"/>
          </a:xfrm>
          <a:prstGeom prst="foldedCorner">
            <a:avLst>
              <a:gd name="adj" fmla="val 26471"/>
            </a:avLst>
          </a:prstGeom>
          <a:solidFill>
            <a:schemeClr val="bg1"/>
          </a:solidFill>
          <a:ln w="381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签名</a:t>
            </a:r>
            <a:endParaRPr kumimoji="1" lang="en-US" altLang="zh-CN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31" name="折角形 30"/>
          <p:cNvSpPr/>
          <p:nvPr/>
        </p:nvSpPr>
        <p:spPr>
          <a:xfrm>
            <a:off x="619270" y="1393499"/>
            <a:ext cx="1199529" cy="1183747"/>
          </a:xfrm>
          <a:prstGeom prst="foldedCorner">
            <a:avLst>
              <a:gd name="adj" fmla="val 26471"/>
            </a:avLst>
          </a:prstGeom>
          <a:solidFill>
            <a:schemeClr val="bg1"/>
          </a:solidFill>
          <a:ln w="381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消息</a:t>
            </a:r>
            <a:endParaRPr kumimoji="1" lang="en-US" altLang="zh-CN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zh-CN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0</a:t>
            </a:r>
            <a:r>
              <a:rPr kumimoji="1" lang="en-US" altLang="zh-CN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0110101010001</a:t>
            </a:r>
            <a:endParaRPr kumimoji="1" lang="zh-CN" altLang="en-US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300998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8168"/>
            <a:ext cx="8229600" cy="1143000"/>
          </a:xfrm>
        </p:spPr>
        <p:txBody>
          <a:bodyPr/>
          <a:lstStyle/>
          <a:p>
            <a:r>
              <a:rPr kumimoji="1" lang="en-US" altLang="en-US" dirty="0" smtClean="0"/>
              <a:t>数字</a:t>
            </a:r>
            <a:r>
              <a:rPr kumimoji="1" lang="zh-CN" altLang="en-US" dirty="0" smtClean="0"/>
              <a:t>证书</a:t>
            </a:r>
            <a:r>
              <a:rPr kumimoji="1" lang="en-US" altLang="zh-CN" dirty="0" smtClean="0"/>
              <a:t>(certificate)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4019176"/>
            <a:ext cx="8229600" cy="2561000"/>
          </a:xfrm>
        </p:spPr>
        <p:txBody>
          <a:bodyPr/>
          <a:lstStyle/>
          <a:p>
            <a:r>
              <a:rPr kumimoji="1" lang="zh-CN" altLang="en-US" dirty="0" smtClean="0"/>
              <a:t>数字证书：证明一个公钥所有权：</a:t>
            </a:r>
            <a:r>
              <a:rPr kumimoji="1" lang="en-US" altLang="zh-CN" dirty="0"/>
              <a:t>Alice’s</a:t>
            </a:r>
            <a:r>
              <a:rPr kumimoji="1" lang="zh-CN" altLang="en-US" dirty="0"/>
              <a:t> </a:t>
            </a:r>
            <a:r>
              <a:rPr kumimoji="1" lang="en-US" altLang="zh-CN" dirty="0"/>
              <a:t>PK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PK</a:t>
            </a:r>
            <a:r>
              <a:rPr kumimoji="1" lang="en-US" altLang="zh-CN" baseline="-25000" dirty="0" err="1"/>
              <a:t>Alice</a:t>
            </a:r>
            <a:r>
              <a:rPr kumimoji="1" lang="zh-CN" altLang="en-US" dirty="0"/>
              <a:t> 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证书权威</a:t>
            </a:r>
            <a:r>
              <a:rPr kumimoji="1" lang="en-US" altLang="zh-CN" dirty="0" smtClean="0"/>
              <a:t>(CA)</a:t>
            </a:r>
            <a:r>
              <a:rPr kumimoji="1" lang="zh-CN" altLang="en-US" dirty="0" smtClean="0"/>
              <a:t>：</a:t>
            </a:r>
            <a:r>
              <a:rPr kumimoji="1" lang="en-US" altLang="zh-CN" dirty="0"/>
              <a:t>Alice</a:t>
            </a:r>
            <a:r>
              <a:rPr kumimoji="1" lang="zh-CN" altLang="en-US" dirty="0"/>
              <a:t>和</a:t>
            </a:r>
            <a:r>
              <a:rPr kumimoji="1" lang="en-US" altLang="zh-CN" dirty="0"/>
              <a:t>Bob</a:t>
            </a:r>
            <a:r>
              <a:rPr kumimoji="1" lang="zh-CN" altLang="en-US" dirty="0"/>
              <a:t>都相</a:t>
            </a:r>
            <a:r>
              <a:rPr kumimoji="1" lang="zh-CN" altLang="en-US" dirty="0" smtClean="0"/>
              <a:t>信的可信第三方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Alice</a:t>
            </a:r>
            <a:r>
              <a:rPr kumimoji="1" lang="zh-CN" altLang="zh-CN" dirty="0" smtClean="0"/>
              <a:t>：</a:t>
            </a:r>
            <a:r>
              <a:rPr kumimoji="1" lang="zh-CN" altLang="en-US" dirty="0" smtClean="0"/>
              <a:t>将</a:t>
            </a:r>
            <a:r>
              <a:rPr kumimoji="1" lang="en-US" altLang="zh-CN" dirty="0" err="1" smtClean="0"/>
              <a:t>PK</a:t>
            </a:r>
            <a:r>
              <a:rPr kumimoji="1" lang="en-US" altLang="zh-CN" baseline="-25000" dirty="0" err="1" smtClean="0"/>
              <a:t>Alice</a:t>
            </a:r>
            <a:r>
              <a:rPr kumimoji="1" lang="zh-CN" altLang="en-US" dirty="0" smtClean="0"/>
              <a:t>发送给</a:t>
            </a:r>
            <a:r>
              <a:rPr kumimoji="1" lang="en-US" altLang="zh-CN" dirty="0" smtClean="0"/>
              <a:t>CA</a:t>
            </a:r>
            <a:r>
              <a:rPr kumimoji="1" lang="zh-CN" altLang="en-US" dirty="0" smtClean="0"/>
              <a:t>，获得</a:t>
            </a:r>
            <a:r>
              <a:rPr kumimoji="1" lang="en-US" altLang="zh-CN" dirty="0" smtClean="0"/>
              <a:t>CA</a:t>
            </a:r>
            <a:r>
              <a:rPr kumimoji="1" lang="zh-CN" altLang="en-US" dirty="0" smtClean="0"/>
              <a:t>签名的证书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Bob</a:t>
            </a:r>
            <a:r>
              <a:rPr kumimoji="1" lang="zh-CN" altLang="en-US" dirty="0" smtClean="0"/>
              <a:t>：收到证书后，用</a:t>
            </a:r>
            <a:r>
              <a:rPr kumimoji="1" lang="en-US" altLang="zh-CN" dirty="0" smtClean="0"/>
              <a:t>PK</a:t>
            </a:r>
            <a:r>
              <a:rPr kumimoji="1" lang="en-US" altLang="zh-CN" baseline="-25000" dirty="0" smtClean="0"/>
              <a:t>CA</a:t>
            </a:r>
            <a:r>
              <a:rPr kumimoji="1" lang="zh-CN" altLang="en-US" dirty="0" smtClean="0"/>
              <a:t>验证证书，确认</a:t>
            </a:r>
            <a:r>
              <a:rPr kumimoji="1" lang="en-US" altLang="zh-CN" dirty="0" err="1" smtClean="0"/>
              <a:t>PK</a:t>
            </a:r>
            <a:r>
              <a:rPr kumimoji="1" lang="en-US" altLang="zh-CN" baseline="-25000" dirty="0" err="1" smtClean="0"/>
              <a:t>Alice</a:t>
            </a:r>
            <a:r>
              <a:rPr kumimoji="1" lang="zh-CN" altLang="en-US" dirty="0" smtClean="0"/>
              <a:t>的真实性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47</a:t>
            </a:fld>
            <a:endParaRPr kumimoji="1" lang="zh-CN" altLang="en-US" dirty="0"/>
          </a:p>
        </p:txBody>
      </p:sp>
      <p:grpSp>
        <p:nvGrpSpPr>
          <p:cNvPr id="13" name="组 12"/>
          <p:cNvGrpSpPr/>
          <p:nvPr/>
        </p:nvGrpSpPr>
        <p:grpSpPr>
          <a:xfrm>
            <a:off x="4137337" y="1171168"/>
            <a:ext cx="328708" cy="634506"/>
            <a:chOff x="7336117" y="1996734"/>
            <a:chExt cx="478118" cy="922912"/>
          </a:xfrm>
        </p:grpSpPr>
        <p:sp>
          <p:nvSpPr>
            <p:cNvPr id="11" name="椭圆 10"/>
            <p:cNvSpPr/>
            <p:nvPr/>
          </p:nvSpPr>
          <p:spPr>
            <a:xfrm>
              <a:off x="7358529" y="1996734"/>
              <a:ext cx="433294" cy="425543"/>
            </a:xfrm>
            <a:prstGeom prst="ellipse">
              <a:avLst/>
            </a:prstGeom>
            <a:solidFill>
              <a:srgbClr val="008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12" name="等腰三角形 11"/>
            <p:cNvSpPr/>
            <p:nvPr/>
          </p:nvSpPr>
          <p:spPr>
            <a:xfrm>
              <a:off x="7336117" y="2109633"/>
              <a:ext cx="478118" cy="810013"/>
            </a:xfrm>
            <a:prstGeom prst="triangle">
              <a:avLst/>
            </a:prstGeom>
            <a:solidFill>
              <a:srgbClr val="008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14" name="组 13"/>
          <p:cNvGrpSpPr/>
          <p:nvPr/>
        </p:nvGrpSpPr>
        <p:grpSpPr>
          <a:xfrm>
            <a:off x="1885576" y="2422277"/>
            <a:ext cx="328708" cy="634506"/>
            <a:chOff x="7336117" y="1996734"/>
            <a:chExt cx="478118" cy="922912"/>
          </a:xfrm>
          <a:solidFill>
            <a:schemeClr val="accent1"/>
          </a:solidFill>
        </p:grpSpPr>
        <p:sp>
          <p:nvSpPr>
            <p:cNvPr id="15" name="椭圆 14"/>
            <p:cNvSpPr/>
            <p:nvPr/>
          </p:nvSpPr>
          <p:spPr>
            <a:xfrm>
              <a:off x="7358529" y="1996734"/>
              <a:ext cx="433294" cy="425543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16" name="等腰三角形 15"/>
            <p:cNvSpPr/>
            <p:nvPr/>
          </p:nvSpPr>
          <p:spPr>
            <a:xfrm>
              <a:off x="7336117" y="2109633"/>
              <a:ext cx="478118" cy="810013"/>
            </a:xfrm>
            <a:prstGeom prst="triangl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6530822" y="2422277"/>
            <a:ext cx="328708" cy="634506"/>
            <a:chOff x="7336117" y="1996734"/>
            <a:chExt cx="478118" cy="922912"/>
          </a:xfrm>
          <a:solidFill>
            <a:srgbClr val="008000"/>
          </a:solidFill>
        </p:grpSpPr>
        <p:sp>
          <p:nvSpPr>
            <p:cNvPr id="18" name="椭圆 17"/>
            <p:cNvSpPr/>
            <p:nvPr/>
          </p:nvSpPr>
          <p:spPr>
            <a:xfrm>
              <a:off x="7358529" y="1996734"/>
              <a:ext cx="433294" cy="425543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19" name="等腰三角形 18"/>
            <p:cNvSpPr/>
            <p:nvPr/>
          </p:nvSpPr>
          <p:spPr>
            <a:xfrm>
              <a:off x="7336117" y="2109633"/>
              <a:ext cx="478118" cy="810013"/>
            </a:xfrm>
            <a:prstGeom prst="triangl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049058" y="1883596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微软雅黑"/>
                <a:ea typeface="微软雅黑"/>
                <a:cs typeface="微软雅黑"/>
              </a:rPr>
              <a:t>CA</a:t>
            </a:r>
            <a:endParaRPr kumimoji="1" lang="zh-CN" altLang="en-US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695262" y="3080507"/>
            <a:ext cx="716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微软雅黑"/>
                <a:ea typeface="微软雅黑"/>
                <a:cs typeface="微软雅黑"/>
              </a:rPr>
              <a:t>Alice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6383338" y="3080507"/>
            <a:ext cx="623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微软雅黑"/>
                <a:ea typeface="微软雅黑"/>
                <a:cs typeface="微软雅黑"/>
              </a:rPr>
              <a:t>Bob</a:t>
            </a:r>
          </a:p>
        </p:txBody>
      </p:sp>
      <p:cxnSp>
        <p:nvCxnSpPr>
          <p:cNvPr id="23" name="直线连接符 22"/>
          <p:cNvCxnSpPr/>
          <p:nvPr/>
        </p:nvCxnSpPr>
        <p:spPr>
          <a:xfrm>
            <a:off x="2411925" y="3056783"/>
            <a:ext cx="3971413" cy="0"/>
          </a:xfrm>
          <a:prstGeom prst="line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5" name="组 54"/>
          <p:cNvGrpSpPr/>
          <p:nvPr/>
        </p:nvGrpSpPr>
        <p:grpSpPr>
          <a:xfrm>
            <a:off x="7007014" y="2432773"/>
            <a:ext cx="683638" cy="1018401"/>
            <a:chOff x="6323376" y="1385356"/>
            <a:chExt cx="683638" cy="1018401"/>
          </a:xfrm>
        </p:grpSpPr>
        <p:grpSp>
          <p:nvGrpSpPr>
            <p:cNvPr id="6" name="组 5"/>
            <p:cNvGrpSpPr/>
            <p:nvPr/>
          </p:nvGrpSpPr>
          <p:grpSpPr>
            <a:xfrm>
              <a:off x="6507184" y="1385356"/>
              <a:ext cx="330012" cy="616603"/>
              <a:chOff x="4049059" y="1703294"/>
              <a:chExt cx="567765" cy="1060824"/>
            </a:xfrm>
            <a:solidFill>
              <a:srgbClr val="0080FF"/>
            </a:solidFill>
          </p:grpSpPr>
          <p:sp>
            <p:nvSpPr>
              <p:cNvPr id="7" name="椭圆 6"/>
              <p:cNvSpPr/>
              <p:nvPr/>
            </p:nvSpPr>
            <p:spPr>
              <a:xfrm>
                <a:off x="4049059" y="1703294"/>
                <a:ext cx="567765" cy="433294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4235823" y="2032000"/>
                <a:ext cx="194236" cy="732118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4332941" y="2472764"/>
                <a:ext cx="283883" cy="164353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4332941" y="2226235"/>
                <a:ext cx="283883" cy="164353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6323376" y="2034425"/>
              <a:ext cx="683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>
                  <a:latin typeface="微软雅黑"/>
                  <a:ea typeface="微软雅黑"/>
                  <a:cs typeface="微软雅黑"/>
                </a:rPr>
                <a:t>PK</a:t>
              </a:r>
              <a:r>
                <a:rPr kumimoji="1" lang="en-US" altLang="zh-CN" baseline="-25000" dirty="0" smtClean="0">
                  <a:latin typeface="微软雅黑"/>
                  <a:ea typeface="微软雅黑"/>
                  <a:cs typeface="微软雅黑"/>
                </a:rPr>
                <a:t>CA</a:t>
              </a:r>
              <a:endParaRPr kumimoji="1" lang="zh-CN" altLang="en-US" baseline="-25000" dirty="0">
                <a:latin typeface="微软雅黑"/>
                <a:ea typeface="微软雅黑"/>
                <a:cs typeface="微软雅黑"/>
              </a:endParaRPr>
            </a:p>
          </p:txBody>
        </p:sp>
      </p:grpSp>
      <p:cxnSp>
        <p:nvCxnSpPr>
          <p:cNvPr id="34" name="直线连接符 33"/>
          <p:cNvCxnSpPr>
            <a:stCxn id="20" idx="1"/>
          </p:cNvCxnSpPr>
          <p:nvPr/>
        </p:nvCxnSpPr>
        <p:spPr>
          <a:xfrm flipH="1">
            <a:off x="2411925" y="2068262"/>
            <a:ext cx="1637133" cy="764974"/>
          </a:xfrm>
          <a:prstGeom prst="line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直线连接符 43"/>
          <p:cNvCxnSpPr/>
          <p:nvPr/>
        </p:nvCxnSpPr>
        <p:spPr>
          <a:xfrm flipV="1">
            <a:off x="2411925" y="1689315"/>
            <a:ext cx="1637133" cy="732962"/>
          </a:xfrm>
          <a:prstGeom prst="line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4" name="组 53"/>
          <p:cNvGrpSpPr/>
          <p:nvPr/>
        </p:nvGrpSpPr>
        <p:grpSpPr>
          <a:xfrm>
            <a:off x="2579977" y="1065654"/>
            <a:ext cx="827082" cy="1021523"/>
            <a:chOff x="2126368" y="1181358"/>
            <a:chExt cx="827082" cy="1021523"/>
          </a:xfrm>
        </p:grpSpPr>
        <p:grpSp>
          <p:nvGrpSpPr>
            <p:cNvPr id="48" name="组 47"/>
            <p:cNvGrpSpPr/>
            <p:nvPr/>
          </p:nvGrpSpPr>
          <p:grpSpPr>
            <a:xfrm>
              <a:off x="2299180" y="1181358"/>
              <a:ext cx="330012" cy="616603"/>
              <a:chOff x="4049059" y="1703294"/>
              <a:chExt cx="567765" cy="1060824"/>
            </a:xfrm>
            <a:solidFill>
              <a:schemeClr val="accent1"/>
            </a:solidFill>
          </p:grpSpPr>
          <p:sp>
            <p:nvSpPr>
              <p:cNvPr id="50" name="椭圆 49"/>
              <p:cNvSpPr/>
              <p:nvPr/>
            </p:nvSpPr>
            <p:spPr>
              <a:xfrm>
                <a:off x="4049059" y="1703294"/>
                <a:ext cx="567765" cy="433294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4235823" y="2032000"/>
                <a:ext cx="194236" cy="732118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4332941" y="2472764"/>
                <a:ext cx="283883" cy="164353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4332941" y="2226235"/>
                <a:ext cx="283883" cy="164353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</p:grpSp>
        <p:sp>
          <p:nvSpPr>
            <p:cNvPr id="49" name="文本框 48"/>
            <p:cNvSpPr txBox="1"/>
            <p:nvPr/>
          </p:nvSpPr>
          <p:spPr>
            <a:xfrm>
              <a:off x="2126368" y="1833549"/>
              <a:ext cx="827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err="1" smtClean="0">
                  <a:latin typeface="微软雅黑"/>
                  <a:ea typeface="微软雅黑"/>
                  <a:cs typeface="微软雅黑"/>
                </a:rPr>
                <a:t>PK</a:t>
              </a:r>
              <a:r>
                <a:rPr kumimoji="1" lang="en-US" altLang="zh-CN" baseline="-25000" dirty="0" err="1" smtClean="0">
                  <a:latin typeface="微软雅黑"/>
                  <a:ea typeface="微软雅黑"/>
                  <a:cs typeface="微软雅黑"/>
                </a:rPr>
                <a:t>Alice</a:t>
              </a:r>
              <a:endParaRPr kumimoji="1" lang="zh-CN" altLang="en-US" dirty="0">
                <a:latin typeface="微软雅黑"/>
                <a:ea typeface="微软雅黑"/>
                <a:cs typeface="微软雅黑"/>
              </a:endParaRPr>
            </a:p>
          </p:txBody>
        </p:sp>
      </p:grpSp>
      <p:sp>
        <p:nvSpPr>
          <p:cNvPr id="56" name="圆角矩形标注 55"/>
          <p:cNvSpPr/>
          <p:nvPr/>
        </p:nvSpPr>
        <p:spPr>
          <a:xfrm>
            <a:off x="7250912" y="2614790"/>
            <a:ext cx="1698851" cy="521723"/>
          </a:xfrm>
          <a:prstGeom prst="wedgeRoundRectCallout">
            <a:avLst>
              <a:gd name="adj1" fmla="val -59770"/>
              <a:gd name="adj2" fmla="val 15549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>
                <a:solidFill>
                  <a:schemeClr val="tx1"/>
                </a:solidFill>
                <a:latin typeface="微软雅黑"/>
                <a:ea typeface="微软雅黑"/>
                <a:cs typeface="微软雅黑"/>
              </a:rPr>
              <a:t>PK</a:t>
            </a:r>
            <a:r>
              <a:rPr kumimoji="1" lang="en-US" altLang="zh-CN" baseline="-25000" dirty="0" err="1" smtClean="0">
                <a:solidFill>
                  <a:schemeClr val="tx1"/>
                </a:solidFill>
                <a:latin typeface="微软雅黑"/>
                <a:ea typeface="微软雅黑"/>
                <a:cs typeface="微软雅黑"/>
              </a:rPr>
              <a:t>Alice</a:t>
            </a:r>
            <a:r>
              <a:rPr kumimoji="1" lang="zh-CN" altLang="en-US" dirty="0" smtClean="0">
                <a:solidFill>
                  <a:schemeClr val="tx1"/>
                </a:solidFill>
                <a:latin typeface="微软雅黑"/>
                <a:ea typeface="微软雅黑"/>
                <a:cs typeface="微软雅黑"/>
              </a:rPr>
              <a:t>的</a:t>
            </a:r>
            <a:endParaRPr kumimoji="1" lang="en-US" altLang="zh-CN" dirty="0" smtClean="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dirty="0" smtClean="0">
                <a:solidFill>
                  <a:schemeClr val="tx1"/>
                </a:solidFill>
                <a:latin typeface="微软雅黑"/>
                <a:ea typeface="微软雅黑"/>
                <a:cs typeface="微软雅黑"/>
              </a:rPr>
              <a:t>真实性？</a:t>
            </a:r>
            <a:endParaRPr kumimoji="1" lang="en-US" altLang="zh-CN" dirty="0" smtClean="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grpSp>
        <p:nvGrpSpPr>
          <p:cNvPr id="63" name="组 62"/>
          <p:cNvGrpSpPr/>
          <p:nvPr/>
        </p:nvGrpSpPr>
        <p:grpSpPr>
          <a:xfrm>
            <a:off x="3860550" y="2510050"/>
            <a:ext cx="1446137" cy="1302333"/>
            <a:chOff x="3860550" y="2510050"/>
            <a:chExt cx="1446137" cy="1302333"/>
          </a:xfrm>
        </p:grpSpPr>
        <p:sp>
          <p:nvSpPr>
            <p:cNvPr id="57" name="折角形 56"/>
            <p:cNvSpPr/>
            <p:nvPr/>
          </p:nvSpPr>
          <p:spPr>
            <a:xfrm>
              <a:off x="3860550" y="2510050"/>
              <a:ext cx="1100573" cy="1074379"/>
            </a:xfrm>
            <a:prstGeom prst="foldedCorner">
              <a:avLst>
                <a:gd name="adj" fmla="val 26471"/>
              </a:avLst>
            </a:prstGeom>
            <a:solidFill>
              <a:schemeClr val="bg1"/>
            </a:solidFill>
            <a:ln w="38100" cmpd="sng">
              <a:solidFill>
                <a:srgbClr val="000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>
                  <a:solidFill>
                    <a:srgbClr val="103154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endParaRPr kumimoji="1" lang="zh-CN" altLang="en-US" dirty="0" smtClean="0">
                <a:solidFill>
                  <a:srgbClr val="103154"/>
                </a:solidFill>
                <a:latin typeface="Arial Black"/>
                <a:cs typeface="Arial Black"/>
              </a:endParaRPr>
            </a:p>
          </p:txBody>
        </p:sp>
        <p:grpSp>
          <p:nvGrpSpPr>
            <p:cNvPr id="33" name="组 32"/>
            <p:cNvGrpSpPr/>
            <p:nvPr/>
          </p:nvGrpSpPr>
          <p:grpSpPr>
            <a:xfrm>
              <a:off x="4631051" y="2790860"/>
              <a:ext cx="675636" cy="1021523"/>
              <a:chOff x="2698590" y="2833236"/>
              <a:chExt cx="675636" cy="1021523"/>
            </a:xfrm>
          </p:grpSpPr>
          <p:grpSp>
            <p:nvGrpSpPr>
              <p:cNvPr id="26" name="组 25"/>
              <p:cNvGrpSpPr/>
              <p:nvPr/>
            </p:nvGrpSpPr>
            <p:grpSpPr>
              <a:xfrm>
                <a:off x="2871402" y="2833236"/>
                <a:ext cx="330012" cy="616603"/>
                <a:chOff x="4049059" y="1703294"/>
                <a:chExt cx="567765" cy="1060824"/>
              </a:xfrm>
              <a:solidFill>
                <a:srgbClr val="FF0000"/>
              </a:solidFill>
            </p:grpSpPr>
            <p:sp>
              <p:nvSpPr>
                <p:cNvPr id="27" name="椭圆 26"/>
                <p:cNvSpPr/>
                <p:nvPr/>
              </p:nvSpPr>
              <p:spPr>
                <a:xfrm>
                  <a:off x="4049059" y="1703294"/>
                  <a:ext cx="567765" cy="433294"/>
                </a:xfrm>
                <a:prstGeom prst="ellipse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2800" dirty="0" smtClean="0">
                    <a:latin typeface="Arial Black"/>
                    <a:cs typeface="Arial Black"/>
                  </a:endParaRPr>
                </a:p>
              </p:txBody>
            </p:sp>
            <p:sp>
              <p:nvSpPr>
                <p:cNvPr id="28" name="矩形 27"/>
                <p:cNvSpPr/>
                <p:nvPr/>
              </p:nvSpPr>
              <p:spPr>
                <a:xfrm>
                  <a:off x="4235823" y="2032000"/>
                  <a:ext cx="194236" cy="732118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2800" dirty="0" smtClean="0">
                    <a:latin typeface="Arial Black"/>
                    <a:cs typeface="Arial Black"/>
                  </a:endParaRP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4332941" y="2472764"/>
                  <a:ext cx="283883" cy="164353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2800" dirty="0" smtClean="0">
                    <a:latin typeface="Arial Black"/>
                    <a:cs typeface="Arial Black"/>
                  </a:endParaRPr>
                </a:p>
              </p:txBody>
            </p:sp>
            <p:sp>
              <p:nvSpPr>
                <p:cNvPr id="30" name="矩形 29"/>
                <p:cNvSpPr/>
                <p:nvPr/>
              </p:nvSpPr>
              <p:spPr>
                <a:xfrm>
                  <a:off x="4332941" y="2226235"/>
                  <a:ext cx="283883" cy="164353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2800" dirty="0" smtClean="0">
                    <a:latin typeface="Arial Black"/>
                    <a:cs typeface="Arial Black"/>
                  </a:endParaRPr>
                </a:p>
              </p:txBody>
            </p:sp>
          </p:grpSp>
          <p:sp>
            <p:nvSpPr>
              <p:cNvPr id="31" name="文本框 30"/>
              <p:cNvSpPr txBox="1"/>
              <p:nvPr/>
            </p:nvSpPr>
            <p:spPr>
              <a:xfrm>
                <a:off x="2698590" y="3485427"/>
                <a:ext cx="67563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dirty="0" smtClean="0">
                    <a:latin typeface="微软雅黑"/>
                    <a:ea typeface="微软雅黑"/>
                    <a:cs typeface="微软雅黑"/>
                  </a:rPr>
                  <a:t>SK</a:t>
                </a:r>
                <a:r>
                  <a:rPr kumimoji="1" lang="en-US" altLang="zh-CN" baseline="-25000" dirty="0" smtClean="0">
                    <a:latin typeface="微软雅黑"/>
                    <a:ea typeface="微软雅黑"/>
                    <a:cs typeface="微软雅黑"/>
                  </a:rPr>
                  <a:t>CA</a:t>
                </a:r>
                <a:endParaRPr kumimoji="1" lang="zh-CN" altLang="en-US" dirty="0">
                  <a:latin typeface="微软雅黑"/>
                  <a:ea typeface="微软雅黑"/>
                  <a:cs typeface="微软雅黑"/>
                </a:endParaRPr>
              </a:p>
            </p:txBody>
          </p:sp>
        </p:grpSp>
        <p:grpSp>
          <p:nvGrpSpPr>
            <p:cNvPr id="58" name="组 57"/>
            <p:cNvGrpSpPr/>
            <p:nvPr/>
          </p:nvGrpSpPr>
          <p:grpSpPr>
            <a:xfrm>
              <a:off x="4152745" y="2729277"/>
              <a:ext cx="330012" cy="616603"/>
              <a:chOff x="4049059" y="1703294"/>
              <a:chExt cx="567765" cy="1060824"/>
            </a:xfrm>
            <a:solidFill>
              <a:schemeClr val="accent1"/>
            </a:solidFill>
          </p:grpSpPr>
          <p:sp>
            <p:nvSpPr>
              <p:cNvPr id="59" name="椭圆 58"/>
              <p:cNvSpPr/>
              <p:nvPr/>
            </p:nvSpPr>
            <p:spPr>
              <a:xfrm>
                <a:off x="4049059" y="1703294"/>
                <a:ext cx="567765" cy="433294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0" name="矩形 59"/>
              <p:cNvSpPr/>
              <p:nvPr/>
            </p:nvSpPr>
            <p:spPr>
              <a:xfrm>
                <a:off x="4235823" y="2032000"/>
                <a:ext cx="194236" cy="732118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1" name="矩形 60"/>
              <p:cNvSpPr/>
              <p:nvPr/>
            </p:nvSpPr>
            <p:spPr>
              <a:xfrm>
                <a:off x="4332941" y="2472764"/>
                <a:ext cx="283883" cy="164353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2" name="矩形 61"/>
              <p:cNvSpPr/>
              <p:nvPr/>
            </p:nvSpPr>
            <p:spPr>
              <a:xfrm>
                <a:off x="4332941" y="2226235"/>
                <a:ext cx="283883" cy="164353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8640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直线连接符 22"/>
          <p:cNvCxnSpPr>
            <a:endCxn id="61" idx="1"/>
          </p:cNvCxnSpPr>
          <p:nvPr/>
        </p:nvCxnSpPr>
        <p:spPr>
          <a:xfrm>
            <a:off x="2217868" y="2057647"/>
            <a:ext cx="4448173" cy="38371"/>
          </a:xfrm>
          <a:prstGeom prst="line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折角形 34"/>
          <p:cNvSpPr/>
          <p:nvPr/>
        </p:nvSpPr>
        <p:spPr>
          <a:xfrm>
            <a:off x="3237884" y="1538940"/>
            <a:ext cx="914400" cy="1065553"/>
          </a:xfrm>
          <a:prstGeom prst="foldedCorner">
            <a:avLst>
              <a:gd name="adj" fmla="val 26471"/>
            </a:avLst>
          </a:prstGeom>
          <a:solidFill>
            <a:schemeClr val="bg1"/>
          </a:solidFill>
          <a:ln w="381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 smtClean="0">
              <a:latin typeface="Arial Black"/>
              <a:cs typeface="Arial Black"/>
            </a:endParaRPr>
          </a:p>
        </p:txBody>
      </p:sp>
      <p:sp>
        <p:nvSpPr>
          <p:cNvPr id="60" name="折角形 59"/>
          <p:cNvSpPr/>
          <p:nvPr/>
        </p:nvSpPr>
        <p:spPr>
          <a:xfrm>
            <a:off x="4976624" y="1563241"/>
            <a:ext cx="914400" cy="1065553"/>
          </a:xfrm>
          <a:prstGeom prst="foldedCorner">
            <a:avLst>
              <a:gd name="adj" fmla="val 26471"/>
            </a:avLst>
          </a:prstGeom>
          <a:solidFill>
            <a:schemeClr val="bg1"/>
          </a:solidFill>
          <a:ln w="381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 smtClean="0">
              <a:latin typeface="Arial Black"/>
              <a:cs typeface="Arial Black"/>
            </a:endParaRPr>
          </a:p>
        </p:txBody>
      </p:sp>
      <p:sp>
        <p:nvSpPr>
          <p:cNvPr id="61" name="折角形 60"/>
          <p:cNvSpPr/>
          <p:nvPr/>
        </p:nvSpPr>
        <p:spPr>
          <a:xfrm>
            <a:off x="6666041" y="1563241"/>
            <a:ext cx="914400" cy="1065553"/>
          </a:xfrm>
          <a:prstGeom prst="foldedCorner">
            <a:avLst>
              <a:gd name="adj" fmla="val 26471"/>
            </a:avLst>
          </a:prstGeom>
          <a:solidFill>
            <a:schemeClr val="bg1"/>
          </a:solidFill>
          <a:ln w="381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 smtClean="0">
              <a:latin typeface="Arial Black"/>
              <a:cs typeface="Arial Black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8168"/>
            <a:ext cx="8229600" cy="1143000"/>
          </a:xfrm>
        </p:spPr>
        <p:txBody>
          <a:bodyPr/>
          <a:lstStyle/>
          <a:p>
            <a:r>
              <a:rPr kumimoji="1" lang="zh-CN" altLang="en-US" dirty="0" smtClean="0"/>
              <a:t>公钥基础设施</a:t>
            </a:r>
            <a:r>
              <a:rPr kumimoji="1" lang="en-US" altLang="zh-CN" dirty="0" smtClean="0"/>
              <a:t>(PKI)</a:t>
            </a:r>
            <a:r>
              <a:rPr kumimoji="1" lang="zh-CN" altLang="en-US" dirty="0" smtClean="0"/>
              <a:t>提供认证链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4019176"/>
            <a:ext cx="8229600" cy="2561000"/>
          </a:xfrm>
        </p:spPr>
        <p:txBody>
          <a:bodyPr/>
          <a:lstStyle/>
          <a:p>
            <a:r>
              <a:rPr kumimoji="1" lang="en-US" altLang="zh-CN" sz="2000" dirty="0" smtClean="0"/>
              <a:t>PKI</a:t>
            </a:r>
            <a:r>
              <a:rPr kumimoji="1" lang="zh-CN" altLang="en-US" sz="2000" dirty="0" smtClean="0"/>
              <a:t>：一套提供基于数字签名的公钥认证的软硬件集合</a:t>
            </a:r>
            <a:endParaRPr kumimoji="1" lang="en-US" altLang="zh-CN" sz="2000" dirty="0" smtClean="0"/>
          </a:p>
          <a:p>
            <a:r>
              <a:rPr kumimoji="1" lang="zh-CN" altLang="en-US" sz="2000" dirty="0" smtClean="0"/>
              <a:t>认证链：以一个公钥为起点</a:t>
            </a:r>
            <a:r>
              <a:rPr kumimoji="1" lang="en-US" altLang="zh-CN" sz="2000" dirty="0" smtClean="0"/>
              <a:t>(</a:t>
            </a:r>
            <a:r>
              <a:rPr kumimoji="1" lang="zh-CN" altLang="en-US" sz="2000" dirty="0" smtClean="0"/>
              <a:t>信任锚，</a:t>
            </a:r>
            <a:r>
              <a:rPr kumimoji="1" lang="en-US" altLang="zh-CN" sz="2000" dirty="0" smtClean="0"/>
              <a:t>Trust Anchor)</a:t>
            </a:r>
            <a:r>
              <a:rPr kumimoji="1" lang="zh-CN" altLang="en-US" sz="2000" dirty="0" smtClean="0"/>
              <a:t>，对下一个公钥证书进行认证，被认证的公钥用来对再下一个证书进行认证，如此认证下去</a:t>
            </a:r>
            <a:endParaRPr kumimoji="1" lang="en-US" altLang="zh-CN" sz="2000" dirty="0" smtClean="0"/>
          </a:p>
          <a:p>
            <a:r>
              <a:rPr kumimoji="1" lang="en-US" altLang="zh-CN" sz="2000" dirty="0" smtClean="0"/>
              <a:t>PKI</a:t>
            </a:r>
            <a:r>
              <a:rPr kumimoji="1" lang="zh-CN" altLang="en-US" sz="2000" dirty="0" smtClean="0"/>
              <a:t>中只需要安全发布</a:t>
            </a:r>
            <a:r>
              <a:rPr kumimoji="1" lang="zh-CN" altLang="en-US" sz="2000" dirty="0"/>
              <a:t>信任锚</a:t>
            </a:r>
            <a:r>
              <a:rPr kumimoji="1" lang="zh-CN" altLang="en-US" sz="2000" dirty="0" smtClean="0"/>
              <a:t>，就可以实现所有其他公钥的安全发布</a:t>
            </a:r>
            <a:endParaRPr kumimoji="1" lang="en-US" altLang="zh-CN" sz="2000" dirty="0"/>
          </a:p>
          <a:p>
            <a:endParaRPr kumimoji="1" lang="en-US" altLang="zh-CN" sz="200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48</a:t>
            </a:fld>
            <a:endParaRPr kumimoji="1" lang="zh-CN" altLang="en-US" dirty="0"/>
          </a:p>
        </p:txBody>
      </p:sp>
      <p:grpSp>
        <p:nvGrpSpPr>
          <p:cNvPr id="6" name="组 5"/>
          <p:cNvGrpSpPr/>
          <p:nvPr/>
        </p:nvGrpSpPr>
        <p:grpSpPr>
          <a:xfrm>
            <a:off x="3501526" y="1577927"/>
            <a:ext cx="330012" cy="616603"/>
            <a:chOff x="4049059" y="1703294"/>
            <a:chExt cx="567765" cy="1060824"/>
          </a:xfrm>
          <a:solidFill>
            <a:srgbClr val="0080FF"/>
          </a:solidFill>
        </p:grpSpPr>
        <p:sp>
          <p:nvSpPr>
            <p:cNvPr id="7" name="椭圆 6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3317718" y="2226996"/>
            <a:ext cx="568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微软雅黑"/>
                <a:ea typeface="微软雅黑"/>
                <a:cs typeface="微软雅黑"/>
              </a:rPr>
              <a:t>PK</a:t>
            </a:r>
            <a:r>
              <a:rPr kumimoji="1" lang="en-US" altLang="zh-CN" baseline="-25000" dirty="0" smtClean="0">
                <a:latin typeface="微软雅黑"/>
                <a:ea typeface="微软雅黑"/>
                <a:cs typeface="微软雅黑"/>
              </a:rPr>
              <a:t>B</a:t>
            </a:r>
            <a:endParaRPr kumimoji="1" lang="zh-CN" altLang="en-US" baseline="-25000" dirty="0">
              <a:latin typeface="微软雅黑"/>
              <a:ea typeface="微软雅黑"/>
              <a:cs typeface="微软雅黑"/>
            </a:endParaRPr>
          </a:p>
        </p:txBody>
      </p:sp>
      <p:grpSp>
        <p:nvGrpSpPr>
          <p:cNvPr id="26" name="组 25"/>
          <p:cNvGrpSpPr/>
          <p:nvPr/>
        </p:nvGrpSpPr>
        <p:grpSpPr>
          <a:xfrm>
            <a:off x="6958235" y="1610393"/>
            <a:ext cx="330012" cy="616603"/>
            <a:chOff x="4049059" y="1703294"/>
            <a:chExt cx="567765" cy="1060824"/>
          </a:xfrm>
          <a:solidFill>
            <a:srgbClr val="FF0000"/>
          </a:solidFill>
        </p:grpSpPr>
        <p:sp>
          <p:nvSpPr>
            <p:cNvPr id="27" name="椭圆 26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6785423" y="2262584"/>
            <a:ext cx="589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微软雅黑"/>
                <a:ea typeface="微软雅黑"/>
                <a:cs typeface="微软雅黑"/>
              </a:rPr>
              <a:t>PK</a:t>
            </a:r>
            <a:r>
              <a:rPr kumimoji="1" lang="en-US" altLang="zh-CN" baseline="-25000" dirty="0" smtClean="0">
                <a:latin typeface="微软雅黑"/>
                <a:ea typeface="微软雅黑"/>
                <a:cs typeface="微软雅黑"/>
              </a:rPr>
              <a:t>D</a:t>
            </a:r>
            <a:endParaRPr kumimoji="1" lang="zh-CN" altLang="en-US" dirty="0">
              <a:latin typeface="微软雅黑"/>
              <a:ea typeface="微软雅黑"/>
              <a:cs typeface="微软雅黑"/>
            </a:endParaRPr>
          </a:p>
        </p:txBody>
      </p:sp>
      <p:grpSp>
        <p:nvGrpSpPr>
          <p:cNvPr id="48" name="组 47"/>
          <p:cNvGrpSpPr/>
          <p:nvPr/>
        </p:nvGrpSpPr>
        <p:grpSpPr>
          <a:xfrm>
            <a:off x="1809985" y="1577927"/>
            <a:ext cx="330012" cy="616603"/>
            <a:chOff x="4049059" y="1703294"/>
            <a:chExt cx="567765" cy="1060824"/>
          </a:xfrm>
          <a:solidFill>
            <a:schemeClr val="accent1"/>
          </a:solidFill>
        </p:grpSpPr>
        <p:sp>
          <p:nvSpPr>
            <p:cNvPr id="50" name="椭圆 49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sp>
        <p:nvSpPr>
          <p:cNvPr id="49" name="文本框 48"/>
          <p:cNvSpPr txBox="1"/>
          <p:nvPr/>
        </p:nvSpPr>
        <p:spPr>
          <a:xfrm>
            <a:off x="1637173" y="2230118"/>
            <a:ext cx="580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微软雅黑"/>
                <a:ea typeface="微软雅黑"/>
                <a:cs typeface="微软雅黑"/>
              </a:rPr>
              <a:t>PK</a:t>
            </a:r>
            <a:r>
              <a:rPr kumimoji="1" lang="en-US" altLang="zh-CN" baseline="-25000" dirty="0" smtClean="0">
                <a:latin typeface="微软雅黑"/>
                <a:ea typeface="微软雅黑"/>
                <a:cs typeface="微软雅黑"/>
              </a:rPr>
              <a:t>A</a:t>
            </a:r>
            <a:endParaRPr kumimoji="1" lang="zh-CN" altLang="en-US" dirty="0">
              <a:latin typeface="微软雅黑"/>
              <a:ea typeface="微软雅黑"/>
              <a:cs typeface="微软雅黑"/>
            </a:endParaRPr>
          </a:p>
        </p:txBody>
      </p:sp>
      <p:grpSp>
        <p:nvGrpSpPr>
          <p:cNvPr id="45" name="组 44"/>
          <p:cNvGrpSpPr/>
          <p:nvPr/>
        </p:nvGrpSpPr>
        <p:grpSpPr>
          <a:xfrm>
            <a:off x="5212369" y="1610393"/>
            <a:ext cx="330012" cy="616603"/>
            <a:chOff x="4049059" y="1703294"/>
            <a:chExt cx="567765" cy="1060824"/>
          </a:xfrm>
          <a:solidFill>
            <a:srgbClr val="008000"/>
          </a:solidFill>
        </p:grpSpPr>
        <p:sp>
          <p:nvSpPr>
            <p:cNvPr id="47" name="椭圆 46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sp>
        <p:nvSpPr>
          <p:cNvPr id="46" name="文本框 45"/>
          <p:cNvSpPr txBox="1"/>
          <p:nvPr/>
        </p:nvSpPr>
        <p:spPr>
          <a:xfrm>
            <a:off x="5028561" y="2259462"/>
            <a:ext cx="575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微软雅黑"/>
                <a:ea typeface="微软雅黑"/>
                <a:cs typeface="微软雅黑"/>
              </a:rPr>
              <a:t>PK</a:t>
            </a:r>
            <a:r>
              <a:rPr kumimoji="1" lang="en-US" altLang="zh-CN" baseline="-25000" dirty="0" smtClean="0">
                <a:latin typeface="微软雅黑"/>
                <a:ea typeface="微软雅黑"/>
                <a:cs typeface="微软雅黑"/>
              </a:rPr>
              <a:t>C</a:t>
            </a:r>
            <a:endParaRPr kumimoji="1" lang="zh-CN" altLang="en-US" baseline="-25000" dirty="0">
              <a:latin typeface="微软雅黑"/>
              <a:ea typeface="微软雅黑"/>
              <a:cs typeface="微软雅黑"/>
            </a:endParaRPr>
          </a:p>
        </p:txBody>
      </p:sp>
      <p:grpSp>
        <p:nvGrpSpPr>
          <p:cNvPr id="62" name="组 61"/>
          <p:cNvGrpSpPr/>
          <p:nvPr/>
        </p:nvGrpSpPr>
        <p:grpSpPr>
          <a:xfrm>
            <a:off x="4015193" y="1417005"/>
            <a:ext cx="274181" cy="512288"/>
            <a:chOff x="4049059" y="1703294"/>
            <a:chExt cx="567765" cy="1060824"/>
          </a:xfrm>
          <a:solidFill>
            <a:schemeClr val="accent1"/>
          </a:solidFill>
        </p:grpSpPr>
        <p:sp>
          <p:nvSpPr>
            <p:cNvPr id="63" name="椭圆 62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67" name="组 66"/>
          <p:cNvGrpSpPr/>
          <p:nvPr/>
        </p:nvGrpSpPr>
        <p:grpSpPr>
          <a:xfrm>
            <a:off x="5753933" y="1447780"/>
            <a:ext cx="274181" cy="512288"/>
            <a:chOff x="4049059" y="1703294"/>
            <a:chExt cx="567765" cy="1060824"/>
          </a:xfrm>
          <a:solidFill>
            <a:srgbClr val="0080FF"/>
          </a:solidFill>
        </p:grpSpPr>
        <p:sp>
          <p:nvSpPr>
            <p:cNvPr id="68" name="椭圆 67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72" name="组 71"/>
          <p:cNvGrpSpPr/>
          <p:nvPr/>
        </p:nvGrpSpPr>
        <p:grpSpPr>
          <a:xfrm>
            <a:off x="7443350" y="1444540"/>
            <a:ext cx="274181" cy="512288"/>
            <a:chOff x="4049059" y="1703294"/>
            <a:chExt cx="567765" cy="1060824"/>
          </a:xfrm>
          <a:solidFill>
            <a:srgbClr val="008000"/>
          </a:solidFill>
        </p:grpSpPr>
        <p:sp>
          <p:nvSpPr>
            <p:cNvPr id="73" name="椭圆 72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74" name="矩形 73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75" name="矩形 74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76" name="矩形 75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sp>
        <p:nvSpPr>
          <p:cNvPr id="77" name="文本框 76"/>
          <p:cNvSpPr txBox="1"/>
          <p:nvPr/>
        </p:nvSpPr>
        <p:spPr>
          <a:xfrm>
            <a:off x="3865936" y="1115202"/>
            <a:ext cx="572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微软雅黑"/>
                <a:ea typeface="微软雅黑"/>
                <a:cs typeface="微软雅黑"/>
              </a:rPr>
              <a:t>SK</a:t>
            </a:r>
            <a:r>
              <a:rPr kumimoji="1" lang="en-US" altLang="zh-CN" baseline="-25000" dirty="0" smtClean="0">
                <a:latin typeface="微软雅黑"/>
                <a:ea typeface="微软雅黑"/>
                <a:cs typeface="微软雅黑"/>
              </a:rPr>
              <a:t>A</a:t>
            </a:r>
            <a:endParaRPr kumimoji="1" lang="zh-CN" altLang="en-US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5605021" y="1132101"/>
            <a:ext cx="560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微软雅黑"/>
                <a:ea typeface="微软雅黑"/>
                <a:cs typeface="微软雅黑"/>
              </a:rPr>
              <a:t>SK</a:t>
            </a:r>
            <a:r>
              <a:rPr kumimoji="1" lang="en-US" altLang="zh-CN" baseline="-25000" dirty="0" smtClean="0">
                <a:latin typeface="微软雅黑"/>
                <a:ea typeface="微软雅黑"/>
                <a:cs typeface="微软雅黑"/>
              </a:rPr>
              <a:t>B</a:t>
            </a:r>
            <a:endParaRPr kumimoji="1" lang="zh-CN" altLang="en-US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7274405" y="1159585"/>
            <a:ext cx="567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微软雅黑"/>
                <a:ea typeface="微软雅黑"/>
                <a:cs typeface="微软雅黑"/>
              </a:rPr>
              <a:t>SK</a:t>
            </a:r>
            <a:r>
              <a:rPr kumimoji="1" lang="en-US" altLang="zh-CN" baseline="-25000" dirty="0" smtClean="0">
                <a:latin typeface="微软雅黑"/>
                <a:ea typeface="微软雅黑"/>
                <a:cs typeface="微软雅黑"/>
              </a:rPr>
              <a:t>C</a:t>
            </a:r>
            <a:endParaRPr kumimoji="1" lang="zh-CN" altLang="en-US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1337846" y="1105742"/>
            <a:ext cx="1394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Trust Anchor</a:t>
            </a:r>
            <a:endParaRPr kumimoji="1" lang="zh-CN" altLang="en-US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925420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RPKI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49</a:t>
            </a:fld>
            <a:endParaRPr kumimoji="1" lang="zh-CN" altLang="en-US" dirty="0"/>
          </a:p>
        </p:txBody>
      </p:sp>
      <p:sp>
        <p:nvSpPr>
          <p:cNvPr id="5" name="圆角矩形 4"/>
          <p:cNvSpPr/>
          <p:nvPr/>
        </p:nvSpPr>
        <p:spPr>
          <a:xfrm>
            <a:off x="2934355" y="1941142"/>
            <a:ext cx="956389" cy="443088"/>
          </a:xfrm>
          <a:prstGeom prst="roundRect">
            <a:avLst/>
          </a:prstGeom>
          <a:solidFill>
            <a:srgbClr val="0080FF"/>
          </a:solidFill>
          <a:ln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IANA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cxnSp>
        <p:nvCxnSpPr>
          <p:cNvPr id="6" name="直线连接符 5"/>
          <p:cNvCxnSpPr>
            <a:stCxn id="8" idx="0"/>
            <a:endCxn id="5" idx="1"/>
          </p:cNvCxnSpPr>
          <p:nvPr/>
        </p:nvCxnSpPr>
        <p:spPr>
          <a:xfrm flipV="1">
            <a:off x="2150142" y="2162686"/>
            <a:ext cx="784213" cy="505775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圆角矩形 7"/>
          <p:cNvSpPr/>
          <p:nvPr/>
        </p:nvSpPr>
        <p:spPr>
          <a:xfrm>
            <a:off x="1671947" y="2668461"/>
            <a:ext cx="956389" cy="443088"/>
          </a:xfrm>
          <a:prstGeom prst="roundRect">
            <a:avLst/>
          </a:prstGeom>
          <a:solidFill>
            <a:srgbClr val="0080FF"/>
          </a:solidFill>
          <a:ln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AT&amp;T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4734349" y="2701235"/>
            <a:ext cx="956389" cy="443088"/>
          </a:xfrm>
          <a:prstGeom prst="roundRect">
            <a:avLst/>
          </a:prstGeom>
          <a:solidFill>
            <a:srgbClr val="0080FF"/>
          </a:solidFill>
          <a:ln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APNIC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1004401" y="3704987"/>
            <a:ext cx="1101756" cy="443088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AS7018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3307632" y="3709830"/>
            <a:ext cx="1321799" cy="443088"/>
          </a:xfrm>
          <a:prstGeom prst="roundRect">
            <a:avLst/>
          </a:prstGeom>
          <a:solidFill>
            <a:srgbClr val="0080FF"/>
          </a:solidFill>
          <a:ln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TELSTRA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5772585" y="3704987"/>
            <a:ext cx="956389" cy="443088"/>
          </a:xfrm>
          <a:prstGeom prst="roundRect">
            <a:avLst/>
          </a:prstGeom>
          <a:solidFill>
            <a:srgbClr val="0080FF"/>
          </a:solidFill>
          <a:ln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JPNIC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809542" y="4745017"/>
            <a:ext cx="956389" cy="443088"/>
          </a:xfrm>
          <a:prstGeom prst="roundRect">
            <a:avLst/>
          </a:prstGeom>
          <a:solidFill>
            <a:srgbClr val="0080FF"/>
          </a:solidFill>
          <a:ln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SONY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2837141" y="5002217"/>
            <a:ext cx="1101756" cy="443088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AS1221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5764897" y="5783593"/>
            <a:ext cx="1101756" cy="443088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AS2527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cxnSp>
        <p:nvCxnSpPr>
          <p:cNvPr id="18" name="直线连接符 17"/>
          <p:cNvCxnSpPr>
            <a:stCxn id="9" idx="0"/>
            <a:endCxn id="5" idx="3"/>
          </p:cNvCxnSpPr>
          <p:nvPr/>
        </p:nvCxnSpPr>
        <p:spPr>
          <a:xfrm flipH="1" flipV="1">
            <a:off x="3890744" y="2162686"/>
            <a:ext cx="1321800" cy="538549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线连接符 20"/>
          <p:cNvCxnSpPr>
            <a:stCxn id="10" idx="0"/>
            <a:endCxn id="8" idx="2"/>
          </p:cNvCxnSpPr>
          <p:nvPr/>
        </p:nvCxnSpPr>
        <p:spPr>
          <a:xfrm flipV="1">
            <a:off x="1555279" y="3111549"/>
            <a:ext cx="594863" cy="593438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直线连接符 23"/>
          <p:cNvCxnSpPr>
            <a:stCxn id="11" idx="0"/>
            <a:endCxn id="9" idx="1"/>
          </p:cNvCxnSpPr>
          <p:nvPr/>
        </p:nvCxnSpPr>
        <p:spPr>
          <a:xfrm flipV="1">
            <a:off x="3968532" y="2922779"/>
            <a:ext cx="765817" cy="787051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直线连接符 28"/>
          <p:cNvCxnSpPr>
            <a:stCxn id="12" idx="0"/>
            <a:endCxn id="9" idx="3"/>
          </p:cNvCxnSpPr>
          <p:nvPr/>
        </p:nvCxnSpPr>
        <p:spPr>
          <a:xfrm flipH="1" flipV="1">
            <a:off x="5690738" y="2922779"/>
            <a:ext cx="560042" cy="782208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/>
          <p:cNvCxnSpPr>
            <a:stCxn id="13" idx="0"/>
            <a:endCxn id="12" idx="2"/>
          </p:cNvCxnSpPr>
          <p:nvPr/>
        </p:nvCxnSpPr>
        <p:spPr>
          <a:xfrm flipH="1" flipV="1">
            <a:off x="6250780" y="4148075"/>
            <a:ext cx="36957" cy="596942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直线连接符 34"/>
          <p:cNvCxnSpPr>
            <a:stCxn id="15" idx="0"/>
            <a:endCxn id="13" idx="2"/>
          </p:cNvCxnSpPr>
          <p:nvPr/>
        </p:nvCxnSpPr>
        <p:spPr>
          <a:xfrm flipH="1" flipV="1">
            <a:off x="6287737" y="5188105"/>
            <a:ext cx="28038" cy="595488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直线连接符 37"/>
          <p:cNvCxnSpPr>
            <a:stCxn id="14" idx="0"/>
            <a:endCxn id="11" idx="2"/>
          </p:cNvCxnSpPr>
          <p:nvPr/>
        </p:nvCxnSpPr>
        <p:spPr>
          <a:xfrm flipV="1">
            <a:off x="3388019" y="4152918"/>
            <a:ext cx="580513" cy="849299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圆角矩形 40"/>
          <p:cNvSpPr/>
          <p:nvPr/>
        </p:nvSpPr>
        <p:spPr>
          <a:xfrm>
            <a:off x="148063" y="2685247"/>
            <a:ext cx="1455447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12.0.0.0/8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42" name="圆角矩形 41"/>
          <p:cNvSpPr/>
          <p:nvPr/>
        </p:nvSpPr>
        <p:spPr>
          <a:xfrm>
            <a:off x="485678" y="4209884"/>
            <a:ext cx="1455447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12.0.0.0/8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43" name="圆角矩形 42"/>
          <p:cNvSpPr/>
          <p:nvPr/>
        </p:nvSpPr>
        <p:spPr>
          <a:xfrm>
            <a:off x="5801168" y="2634604"/>
            <a:ext cx="1455447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210.0.0.0/7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44" name="圆角矩形 43"/>
          <p:cNvSpPr/>
          <p:nvPr/>
        </p:nvSpPr>
        <p:spPr>
          <a:xfrm>
            <a:off x="3163020" y="2656603"/>
            <a:ext cx="1455447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202.0.0.0/7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45" name="圆角矩形 44"/>
          <p:cNvSpPr/>
          <p:nvPr/>
        </p:nvSpPr>
        <p:spPr>
          <a:xfrm>
            <a:off x="2354833" y="5517330"/>
            <a:ext cx="2135017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202.12.128.0/18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46" name="圆角矩形 45"/>
          <p:cNvSpPr/>
          <p:nvPr/>
        </p:nvSpPr>
        <p:spPr>
          <a:xfrm>
            <a:off x="5248266" y="6290981"/>
            <a:ext cx="2135017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211.120.132.0/22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47" name="圆角矩形 46"/>
          <p:cNvSpPr/>
          <p:nvPr/>
        </p:nvSpPr>
        <p:spPr>
          <a:xfrm>
            <a:off x="6795431" y="3709830"/>
            <a:ext cx="1850182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211.120.0.0/12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48" name="圆角矩形 47"/>
          <p:cNvSpPr/>
          <p:nvPr/>
        </p:nvSpPr>
        <p:spPr>
          <a:xfrm>
            <a:off x="2834551" y="4217218"/>
            <a:ext cx="2135017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202.12.128.0/18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49" name="圆角矩形 48"/>
          <p:cNvSpPr/>
          <p:nvPr/>
        </p:nvSpPr>
        <p:spPr>
          <a:xfrm>
            <a:off x="6818277" y="4789736"/>
            <a:ext cx="2173985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211.120.132.0/22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50" name="圆角矩形标注 49"/>
          <p:cNvSpPr/>
          <p:nvPr/>
        </p:nvSpPr>
        <p:spPr>
          <a:xfrm>
            <a:off x="5334979" y="1510670"/>
            <a:ext cx="2048303" cy="1009778"/>
          </a:xfrm>
          <a:prstGeom prst="wedgeRoundRectCallout">
            <a:avLst>
              <a:gd name="adj1" fmla="val -49596"/>
              <a:gd name="adj2" fmla="val 76975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RIRs:	APNIC</a:t>
            </a:r>
          </a:p>
          <a:p>
            <a:r>
              <a:rPr kumimoji="1" lang="en-US" altLang="zh-CN" sz="16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RIPE		</a:t>
            </a:r>
            <a:r>
              <a:rPr kumimoji="1" lang="en-US" altLang="zh-CN" sz="1600" dirty="0" err="1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AfriNIC</a:t>
            </a:r>
            <a:endParaRPr kumimoji="1" lang="en-US" altLang="zh-CN" sz="1600" dirty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r>
              <a:rPr kumimoji="1" lang="en-US" altLang="zh-CN" sz="16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ARIN	LACNIC</a:t>
            </a:r>
          </a:p>
        </p:txBody>
      </p:sp>
      <p:grpSp>
        <p:nvGrpSpPr>
          <p:cNvPr id="31" name="组 30"/>
          <p:cNvGrpSpPr/>
          <p:nvPr/>
        </p:nvGrpSpPr>
        <p:grpSpPr>
          <a:xfrm>
            <a:off x="5092856" y="3012406"/>
            <a:ext cx="239375" cy="447254"/>
            <a:chOff x="4049059" y="1703294"/>
            <a:chExt cx="567765" cy="1060824"/>
          </a:xfrm>
          <a:solidFill>
            <a:schemeClr val="accent1"/>
          </a:solidFill>
        </p:grpSpPr>
        <p:sp>
          <p:nvSpPr>
            <p:cNvPr id="33" name="椭圆 32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3187944" y="3541688"/>
            <a:ext cx="239375" cy="447254"/>
            <a:chOff x="4049059" y="1703294"/>
            <a:chExt cx="567765" cy="1060824"/>
          </a:xfrm>
          <a:solidFill>
            <a:schemeClr val="accent1"/>
          </a:solidFill>
        </p:grpSpPr>
        <p:sp>
          <p:nvSpPr>
            <p:cNvPr id="40" name="椭圆 39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54" name="组 53"/>
          <p:cNvGrpSpPr/>
          <p:nvPr/>
        </p:nvGrpSpPr>
        <p:grpSpPr>
          <a:xfrm>
            <a:off x="5645209" y="3831458"/>
            <a:ext cx="239375" cy="447254"/>
            <a:chOff x="4049059" y="1703294"/>
            <a:chExt cx="567765" cy="1060824"/>
          </a:xfrm>
          <a:solidFill>
            <a:schemeClr val="accent1"/>
          </a:solidFill>
        </p:grpSpPr>
        <p:sp>
          <p:nvSpPr>
            <p:cNvPr id="55" name="椭圆 54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59" name="组 58"/>
          <p:cNvGrpSpPr/>
          <p:nvPr/>
        </p:nvGrpSpPr>
        <p:grpSpPr>
          <a:xfrm>
            <a:off x="5652897" y="4785570"/>
            <a:ext cx="239375" cy="447254"/>
            <a:chOff x="4049059" y="1703294"/>
            <a:chExt cx="567765" cy="1060824"/>
          </a:xfrm>
          <a:solidFill>
            <a:schemeClr val="accent1"/>
          </a:solidFill>
        </p:grpSpPr>
        <p:sp>
          <p:nvSpPr>
            <p:cNvPr id="60" name="椭圆 59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61" name="矩形 60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64" name="组 63"/>
          <p:cNvGrpSpPr/>
          <p:nvPr/>
        </p:nvGrpSpPr>
        <p:grpSpPr>
          <a:xfrm>
            <a:off x="2508648" y="2854065"/>
            <a:ext cx="239375" cy="447254"/>
            <a:chOff x="4049059" y="1703294"/>
            <a:chExt cx="567765" cy="1060824"/>
          </a:xfrm>
          <a:solidFill>
            <a:schemeClr val="accent1"/>
          </a:solidFill>
        </p:grpSpPr>
        <p:sp>
          <p:nvSpPr>
            <p:cNvPr id="65" name="椭圆 64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69" name="组 68"/>
          <p:cNvGrpSpPr/>
          <p:nvPr/>
        </p:nvGrpSpPr>
        <p:grpSpPr>
          <a:xfrm>
            <a:off x="2948569" y="1725789"/>
            <a:ext cx="239375" cy="447254"/>
            <a:chOff x="4049059" y="1703294"/>
            <a:chExt cx="567765" cy="1060824"/>
          </a:xfrm>
          <a:solidFill>
            <a:schemeClr val="accent1"/>
          </a:solidFill>
        </p:grpSpPr>
        <p:sp>
          <p:nvSpPr>
            <p:cNvPr id="70" name="椭圆 69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73" name="矩形 72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sp>
        <p:nvSpPr>
          <p:cNvPr id="74" name="内容占位符 2"/>
          <p:cNvSpPr>
            <a:spLocks noGrp="1"/>
          </p:cNvSpPr>
          <p:nvPr>
            <p:ph idx="1"/>
          </p:nvPr>
        </p:nvSpPr>
        <p:spPr>
          <a:xfrm>
            <a:off x="457200" y="909142"/>
            <a:ext cx="8229600" cy="544431"/>
          </a:xfrm>
        </p:spPr>
        <p:txBody>
          <a:bodyPr/>
          <a:lstStyle/>
          <a:p>
            <a:r>
              <a:rPr kumimoji="1" lang="zh-CN" altLang="en-US" sz="2000" dirty="0" smtClean="0"/>
              <a:t>基于</a:t>
            </a:r>
            <a:r>
              <a:rPr kumimoji="1" lang="en-US" altLang="zh-CN" sz="2000" dirty="0" smtClean="0"/>
              <a:t>IP</a:t>
            </a:r>
            <a:r>
              <a:rPr kumimoji="1" lang="zh-CN" altLang="en-US" sz="2000" dirty="0" smtClean="0"/>
              <a:t>地址</a:t>
            </a:r>
            <a:r>
              <a:rPr kumimoji="1" lang="en-US" altLang="zh-CN" sz="2000" dirty="0" smtClean="0"/>
              <a:t>/ASN</a:t>
            </a:r>
            <a:r>
              <a:rPr kumimoji="1" lang="zh-CN" altLang="en-US" sz="2000" dirty="0" smtClean="0"/>
              <a:t>分配结构建立</a:t>
            </a:r>
            <a:r>
              <a:rPr kumimoji="1" lang="en-US" altLang="zh-CN" sz="2000" dirty="0" smtClean="0"/>
              <a:t>PKI</a:t>
            </a:r>
          </a:p>
          <a:p>
            <a:r>
              <a:rPr kumimoji="1" lang="zh-CN" altLang="en-US" sz="2000" dirty="0" smtClean="0"/>
              <a:t>绑定“标识符资源和所有者的公钥”</a:t>
            </a:r>
            <a:endParaRPr kumimoji="1" lang="en-US" altLang="zh-CN" sz="2000" dirty="0" smtClean="0"/>
          </a:p>
        </p:txBody>
      </p:sp>
      <p:sp>
        <p:nvSpPr>
          <p:cNvPr id="75" name="页脚占位符 3"/>
          <p:cNvSpPr txBox="1">
            <a:spLocks/>
          </p:cNvSpPr>
          <p:nvPr/>
        </p:nvSpPr>
        <p:spPr>
          <a:xfrm>
            <a:off x="305499" y="62528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zh-CN" dirty="0" smtClean="0"/>
              <a:t>HIT </a:t>
            </a:r>
            <a:r>
              <a:rPr kumimoji="1" lang="en-US" altLang="zh-CN" dirty="0" err="1" smtClean="0"/>
              <a:t>ComNet</a:t>
            </a:r>
            <a:r>
              <a:rPr kumimoji="1" lang="en-US" altLang="zh-CN" dirty="0" smtClean="0"/>
              <a:t>-II</a:t>
            </a:r>
            <a:endParaRPr kumimoji="1" lang="zh-CN" altLang="en-US" dirty="0"/>
          </a:p>
        </p:txBody>
      </p:sp>
      <p:grpSp>
        <p:nvGrpSpPr>
          <p:cNvPr id="76" name="组 75"/>
          <p:cNvGrpSpPr/>
          <p:nvPr/>
        </p:nvGrpSpPr>
        <p:grpSpPr>
          <a:xfrm>
            <a:off x="5437075" y="5716363"/>
            <a:ext cx="239375" cy="447254"/>
            <a:chOff x="4049059" y="1703294"/>
            <a:chExt cx="567765" cy="1060824"/>
          </a:xfrm>
          <a:solidFill>
            <a:schemeClr val="accent1"/>
          </a:solidFill>
        </p:grpSpPr>
        <p:sp>
          <p:nvSpPr>
            <p:cNvPr id="77" name="椭圆 76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78" name="矩形 77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79" name="矩形 78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80" name="矩形 79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81" name="组 80"/>
          <p:cNvGrpSpPr/>
          <p:nvPr/>
        </p:nvGrpSpPr>
        <p:grpSpPr>
          <a:xfrm>
            <a:off x="2467701" y="4968251"/>
            <a:ext cx="239375" cy="447254"/>
            <a:chOff x="4049059" y="1703294"/>
            <a:chExt cx="567765" cy="1060824"/>
          </a:xfrm>
          <a:solidFill>
            <a:schemeClr val="accent1"/>
          </a:solidFill>
        </p:grpSpPr>
        <p:sp>
          <p:nvSpPr>
            <p:cNvPr id="82" name="椭圆 81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83" name="矩形 82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84" name="矩形 83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85" name="矩形 84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86" name="组 85"/>
          <p:cNvGrpSpPr/>
          <p:nvPr/>
        </p:nvGrpSpPr>
        <p:grpSpPr>
          <a:xfrm>
            <a:off x="676150" y="3680274"/>
            <a:ext cx="239375" cy="447254"/>
            <a:chOff x="4049059" y="1703294"/>
            <a:chExt cx="567765" cy="1060824"/>
          </a:xfrm>
          <a:solidFill>
            <a:schemeClr val="accent1"/>
          </a:solidFill>
        </p:grpSpPr>
        <p:sp>
          <p:nvSpPr>
            <p:cNvPr id="87" name="椭圆 86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88" name="矩形 87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90" name="矩形 89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2371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29043E-7 3.54003E-6 L 0.14139 -0.00255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70" y="-139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7355E-7 4.50255E-6 L -3.87355E-7 -0.06941 " pathEditMode="relative" ptsTypes="AA">
                                      <p:cBhvr>
                                        <p:cTn id="30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945E-6 2.51273E-6 L -0.15685 2.51273E-6 " pathEditMode="relative" ptsTypes="AA">
                                      <p:cBhvr>
                                        <p:cTn id="32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7629E-6 -1.75382E-6 L -0.17439 -0.00324 " pathEditMode="relative" ptsTypes="AA">
                                      <p:cBhvr>
                                        <p:cTn id="34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5697 -0.00255 " pathEditMode="relative" ptsTypes="AA">
                                      <p:cBhvr>
                                        <p:cTn id="36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921E-6 -6.15456E-7 L -0.07695 -6.15456E-7 " pathEditMode="relative" ptsTypes="AA">
                                      <p:cBhvr>
                                        <p:cTn id="38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  <p:bldP spid="12" grpId="0" animBg="1"/>
      <p:bldP spid="13" grpId="0" animBg="1"/>
      <p:bldP spid="41" grpId="0" animBg="1"/>
      <p:bldP spid="43" grpId="0" animBg="1"/>
      <p:bldP spid="44" grpId="0" animBg="1"/>
      <p:bldP spid="47" grpId="0" animBg="1"/>
      <p:bldP spid="48" grpId="0" animBg="1"/>
      <p:bldP spid="49" grpId="0" animBg="1"/>
      <p:bldP spid="5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IP</a:t>
            </a:r>
            <a:r>
              <a:rPr kumimoji="1" lang="zh-CN" altLang="en-US" dirty="0" smtClean="0"/>
              <a:t>前缀与自治域号</a:t>
            </a:r>
            <a:r>
              <a:rPr kumimoji="1" lang="en-US" altLang="zh-CN" dirty="0" smtClean="0"/>
              <a:t>(ASN)</a:t>
            </a:r>
            <a:r>
              <a:rPr kumimoji="1" lang="zh-CN" altLang="en-US" dirty="0" smtClean="0"/>
              <a:t>分配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5</a:t>
            </a:fld>
            <a:endParaRPr kumimoji="1" lang="zh-CN" altLang="en-US" dirty="0"/>
          </a:p>
        </p:txBody>
      </p:sp>
      <p:sp>
        <p:nvSpPr>
          <p:cNvPr id="5" name="圆角矩形 4"/>
          <p:cNvSpPr/>
          <p:nvPr/>
        </p:nvSpPr>
        <p:spPr>
          <a:xfrm>
            <a:off x="2934355" y="1591612"/>
            <a:ext cx="956389" cy="443088"/>
          </a:xfrm>
          <a:prstGeom prst="roundRect">
            <a:avLst/>
          </a:prstGeom>
          <a:solidFill>
            <a:srgbClr val="0080FF"/>
          </a:solidFill>
          <a:ln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IANA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cxnSp>
        <p:nvCxnSpPr>
          <p:cNvPr id="6" name="直线连接符 5"/>
          <p:cNvCxnSpPr>
            <a:stCxn id="8" idx="0"/>
            <a:endCxn id="5" idx="1"/>
          </p:cNvCxnSpPr>
          <p:nvPr/>
        </p:nvCxnSpPr>
        <p:spPr>
          <a:xfrm flipV="1">
            <a:off x="2150142" y="1813156"/>
            <a:ext cx="784213" cy="505775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圆角矩形 7"/>
          <p:cNvSpPr/>
          <p:nvPr/>
        </p:nvSpPr>
        <p:spPr>
          <a:xfrm>
            <a:off x="1671947" y="2318931"/>
            <a:ext cx="956389" cy="443088"/>
          </a:xfrm>
          <a:prstGeom prst="roundRect">
            <a:avLst/>
          </a:prstGeom>
          <a:solidFill>
            <a:srgbClr val="0080FF"/>
          </a:solidFill>
          <a:ln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AT&amp;T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4734349" y="2351705"/>
            <a:ext cx="956389" cy="443088"/>
          </a:xfrm>
          <a:prstGeom prst="roundRect">
            <a:avLst/>
          </a:prstGeom>
          <a:solidFill>
            <a:srgbClr val="0080FF"/>
          </a:solidFill>
          <a:ln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APNIC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1004401" y="3355457"/>
            <a:ext cx="1101756" cy="443088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AS7018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3307632" y="3360300"/>
            <a:ext cx="1321799" cy="443088"/>
          </a:xfrm>
          <a:prstGeom prst="roundRect">
            <a:avLst/>
          </a:prstGeom>
          <a:solidFill>
            <a:srgbClr val="0080FF"/>
          </a:solidFill>
          <a:ln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TELSTRA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5772585" y="3355457"/>
            <a:ext cx="956389" cy="443088"/>
          </a:xfrm>
          <a:prstGeom prst="roundRect">
            <a:avLst/>
          </a:prstGeom>
          <a:solidFill>
            <a:srgbClr val="0080FF"/>
          </a:solidFill>
          <a:ln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JPNIC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809542" y="4395487"/>
            <a:ext cx="956389" cy="443088"/>
          </a:xfrm>
          <a:prstGeom prst="roundRect">
            <a:avLst/>
          </a:prstGeom>
          <a:solidFill>
            <a:srgbClr val="0080FF"/>
          </a:solidFill>
          <a:ln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SONY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2837141" y="4652687"/>
            <a:ext cx="1101756" cy="443088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AS1221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5764897" y="5434063"/>
            <a:ext cx="1101756" cy="443088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AS2527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cxnSp>
        <p:nvCxnSpPr>
          <p:cNvPr id="18" name="直线连接符 17"/>
          <p:cNvCxnSpPr>
            <a:stCxn id="9" idx="0"/>
            <a:endCxn id="5" idx="3"/>
          </p:cNvCxnSpPr>
          <p:nvPr/>
        </p:nvCxnSpPr>
        <p:spPr>
          <a:xfrm flipH="1" flipV="1">
            <a:off x="3890744" y="1813156"/>
            <a:ext cx="1321800" cy="538549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线连接符 20"/>
          <p:cNvCxnSpPr>
            <a:stCxn id="10" idx="0"/>
            <a:endCxn id="8" idx="2"/>
          </p:cNvCxnSpPr>
          <p:nvPr/>
        </p:nvCxnSpPr>
        <p:spPr>
          <a:xfrm flipV="1">
            <a:off x="1555279" y="2762019"/>
            <a:ext cx="594863" cy="593438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直线连接符 23"/>
          <p:cNvCxnSpPr>
            <a:stCxn id="11" idx="0"/>
            <a:endCxn id="9" idx="1"/>
          </p:cNvCxnSpPr>
          <p:nvPr/>
        </p:nvCxnSpPr>
        <p:spPr>
          <a:xfrm flipV="1">
            <a:off x="3968532" y="2573249"/>
            <a:ext cx="765817" cy="787051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直线连接符 28"/>
          <p:cNvCxnSpPr>
            <a:stCxn id="12" idx="0"/>
            <a:endCxn id="9" idx="3"/>
          </p:cNvCxnSpPr>
          <p:nvPr/>
        </p:nvCxnSpPr>
        <p:spPr>
          <a:xfrm flipH="1" flipV="1">
            <a:off x="5690738" y="2573249"/>
            <a:ext cx="560042" cy="782208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/>
          <p:cNvCxnSpPr>
            <a:stCxn id="13" idx="0"/>
            <a:endCxn id="12" idx="2"/>
          </p:cNvCxnSpPr>
          <p:nvPr/>
        </p:nvCxnSpPr>
        <p:spPr>
          <a:xfrm flipH="1" flipV="1">
            <a:off x="6250780" y="3798545"/>
            <a:ext cx="36957" cy="596942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直线连接符 34"/>
          <p:cNvCxnSpPr>
            <a:stCxn id="15" idx="0"/>
            <a:endCxn id="13" idx="2"/>
          </p:cNvCxnSpPr>
          <p:nvPr/>
        </p:nvCxnSpPr>
        <p:spPr>
          <a:xfrm flipH="1" flipV="1">
            <a:off x="6287737" y="4838575"/>
            <a:ext cx="28038" cy="595488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直线连接符 37"/>
          <p:cNvCxnSpPr>
            <a:stCxn id="14" idx="0"/>
            <a:endCxn id="11" idx="2"/>
          </p:cNvCxnSpPr>
          <p:nvPr/>
        </p:nvCxnSpPr>
        <p:spPr>
          <a:xfrm flipV="1">
            <a:off x="3388019" y="3803388"/>
            <a:ext cx="580513" cy="849299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圆角矩形 40"/>
          <p:cNvSpPr/>
          <p:nvPr/>
        </p:nvSpPr>
        <p:spPr>
          <a:xfrm>
            <a:off x="148063" y="2335717"/>
            <a:ext cx="1455447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12.0.0.0/8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42" name="圆角矩形 41"/>
          <p:cNvSpPr/>
          <p:nvPr/>
        </p:nvSpPr>
        <p:spPr>
          <a:xfrm>
            <a:off x="485678" y="3860354"/>
            <a:ext cx="1455447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12.0.0.0/8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43" name="圆角矩形 42"/>
          <p:cNvSpPr/>
          <p:nvPr/>
        </p:nvSpPr>
        <p:spPr>
          <a:xfrm>
            <a:off x="5801168" y="2285074"/>
            <a:ext cx="1455447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210.0.0.0/7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44" name="圆角矩形 43"/>
          <p:cNvSpPr/>
          <p:nvPr/>
        </p:nvSpPr>
        <p:spPr>
          <a:xfrm>
            <a:off x="3163020" y="2307073"/>
            <a:ext cx="1455447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202.0.0.0/7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45" name="圆角矩形 44"/>
          <p:cNvSpPr/>
          <p:nvPr/>
        </p:nvSpPr>
        <p:spPr>
          <a:xfrm>
            <a:off x="2354833" y="5167800"/>
            <a:ext cx="2135017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202.12.128.0/18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46" name="圆角矩形 45"/>
          <p:cNvSpPr/>
          <p:nvPr/>
        </p:nvSpPr>
        <p:spPr>
          <a:xfrm>
            <a:off x="5248266" y="5941451"/>
            <a:ext cx="2135017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211.120.132.0/22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47" name="圆角矩形 46"/>
          <p:cNvSpPr/>
          <p:nvPr/>
        </p:nvSpPr>
        <p:spPr>
          <a:xfrm>
            <a:off x="6795431" y="3360300"/>
            <a:ext cx="1850182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211.120.0.0/12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48" name="圆角矩形 47"/>
          <p:cNvSpPr/>
          <p:nvPr/>
        </p:nvSpPr>
        <p:spPr>
          <a:xfrm>
            <a:off x="2834551" y="3867688"/>
            <a:ext cx="2135017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202.12.128.0/18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49" name="圆角矩形 48"/>
          <p:cNvSpPr/>
          <p:nvPr/>
        </p:nvSpPr>
        <p:spPr>
          <a:xfrm>
            <a:off x="6818277" y="4440206"/>
            <a:ext cx="2173985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211.120.132.0/22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50" name="圆角矩形标注 49"/>
          <p:cNvSpPr/>
          <p:nvPr/>
        </p:nvSpPr>
        <p:spPr>
          <a:xfrm>
            <a:off x="5315248" y="1024922"/>
            <a:ext cx="2068035" cy="1009778"/>
          </a:xfrm>
          <a:prstGeom prst="wedgeRoundRectCallout">
            <a:avLst>
              <a:gd name="adj1" fmla="val -49596"/>
              <a:gd name="adj2" fmla="val 76975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RIRs:	APNIC</a:t>
            </a:r>
            <a:endParaRPr kumimoji="1" lang="en-US" altLang="zh-CN" sz="1600" dirty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RIPE</a:t>
            </a:r>
            <a:r>
              <a:rPr kumimoji="1" lang="en-US" altLang="zh-CN" sz="16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	</a:t>
            </a:r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	</a:t>
            </a:r>
            <a:r>
              <a:rPr kumimoji="1" lang="en-US" altLang="zh-CN" sz="1600" dirty="0" err="1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AfriNIC</a:t>
            </a:r>
            <a:endParaRPr kumimoji="1" lang="en-US" altLang="zh-CN" sz="16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ARIN	LACNIC</a:t>
            </a:r>
          </a:p>
        </p:txBody>
      </p:sp>
    </p:spTree>
    <p:extLst>
      <p:ext uri="{BB962C8B-B14F-4D97-AF65-F5344CB8AC3E}">
        <p14:creationId xmlns:p14="http://schemas.microsoft.com/office/powerpoint/2010/main" val="1652774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RPKI</a:t>
            </a:r>
            <a:r>
              <a:rPr kumimoji="1" lang="zh-CN" altLang="en-US" dirty="0" smtClean="0"/>
              <a:t>体系结构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000" dirty="0" smtClean="0"/>
              <a:t>RPKI</a:t>
            </a:r>
            <a:r>
              <a:rPr kumimoji="1" lang="zh-CN" altLang="en-US" sz="2000" dirty="0" smtClean="0"/>
              <a:t>采用支持</a:t>
            </a:r>
            <a:r>
              <a:rPr kumimoji="1" lang="en-US" altLang="zh-CN" sz="2000" dirty="0" smtClean="0"/>
              <a:t>IP</a:t>
            </a:r>
            <a:r>
              <a:rPr kumimoji="1" lang="zh-CN" altLang="en-US" sz="2000" dirty="0" smtClean="0"/>
              <a:t>地址和</a:t>
            </a:r>
            <a:r>
              <a:rPr kumimoji="1" lang="en-US" altLang="zh-CN" sz="2000" dirty="0" smtClean="0"/>
              <a:t>AS</a:t>
            </a:r>
            <a:r>
              <a:rPr kumimoji="1" lang="zh-CN" altLang="en-US" sz="2000" dirty="0" smtClean="0"/>
              <a:t>号</a:t>
            </a:r>
            <a:r>
              <a:rPr kumimoji="1" lang="en-US" altLang="zh-CN" sz="2000" dirty="0" smtClean="0"/>
              <a:t>[RFC3779</a:t>
            </a:r>
            <a:r>
              <a:rPr kumimoji="1" lang="zh-CN" altLang="zh-CN" sz="2000" dirty="0" smtClean="0"/>
              <a:t>]</a:t>
            </a:r>
            <a:r>
              <a:rPr kumimoji="1" lang="zh-CN" altLang="en-US" sz="2000" dirty="0" smtClean="0"/>
              <a:t>的</a:t>
            </a:r>
            <a:r>
              <a:rPr kumimoji="1" lang="en-US" altLang="zh-CN" sz="2000" dirty="0"/>
              <a:t>X.509 PKI</a:t>
            </a:r>
            <a:r>
              <a:rPr kumimoji="1" lang="zh-CN" altLang="en-US" sz="2000" dirty="0"/>
              <a:t>证书</a:t>
            </a:r>
            <a:r>
              <a:rPr kumimoji="1" lang="en-US" altLang="zh-CN" sz="2000" dirty="0"/>
              <a:t>[</a:t>
            </a:r>
            <a:r>
              <a:rPr kumimoji="1" lang="en-US" altLang="zh-CN" sz="2000" dirty="0" smtClean="0"/>
              <a:t>RFC5280</a:t>
            </a:r>
            <a:r>
              <a:rPr kumimoji="1" lang="zh-CN" altLang="zh-CN" sz="2000" dirty="0"/>
              <a:t>]</a:t>
            </a:r>
            <a:endParaRPr kumimoji="1" lang="en-US" altLang="zh-CN" sz="2000" dirty="0" smtClean="0"/>
          </a:p>
          <a:p>
            <a:r>
              <a:rPr lang="zh-CN" altLang="en-US" sz="2000" dirty="0" smtClean="0"/>
              <a:t>三个组件：</a:t>
            </a:r>
            <a:endParaRPr lang="en-US" altLang="zh-CN" sz="2000" dirty="0"/>
          </a:p>
          <a:p>
            <a:pPr lvl="1"/>
            <a:r>
              <a:rPr lang="en-US" altLang="zh-CN" dirty="0" smtClean="0"/>
              <a:t>RPKI</a:t>
            </a:r>
            <a:r>
              <a:rPr lang="zh-CN" altLang="zh-CN" dirty="0" smtClean="0"/>
              <a:t>：</a:t>
            </a:r>
            <a:r>
              <a:rPr kumimoji="1" lang="zh-CN" altLang="en-US" dirty="0"/>
              <a:t>在</a:t>
            </a:r>
            <a:r>
              <a:rPr kumimoji="1" lang="en-US" altLang="zh-CN" dirty="0"/>
              <a:t>IP</a:t>
            </a:r>
            <a:r>
              <a:rPr kumimoji="1" lang="zh-CN" altLang="en-US" dirty="0"/>
              <a:t>地址</a:t>
            </a:r>
            <a:r>
              <a:rPr kumimoji="1" lang="en-US" altLang="zh-CN" dirty="0"/>
              <a:t>/</a:t>
            </a:r>
            <a:r>
              <a:rPr kumimoji="1" lang="zh-CN" altLang="en-US" dirty="0"/>
              <a:t>自治域号空间</a:t>
            </a:r>
            <a:r>
              <a:rPr kumimoji="1" lang="en-US" altLang="zh-CN" dirty="0"/>
              <a:t>(</a:t>
            </a:r>
            <a:r>
              <a:rPr kumimoji="1" lang="zh-CN" altLang="en-US" dirty="0"/>
              <a:t>资源</a:t>
            </a:r>
            <a:r>
              <a:rPr kumimoji="1" lang="en-US" altLang="zh-CN" dirty="0"/>
              <a:t>Resource)</a:t>
            </a:r>
            <a:r>
              <a:rPr kumimoji="1" lang="zh-CN" altLang="en-US" dirty="0"/>
              <a:t>分配的层次化结构上建立</a:t>
            </a:r>
            <a:r>
              <a:rPr kumimoji="1" lang="en-US" altLang="zh-CN" dirty="0" smtClean="0"/>
              <a:t>PKI</a:t>
            </a:r>
            <a:endParaRPr lang="en-US" altLang="zh-CN" dirty="0"/>
          </a:p>
          <a:p>
            <a:pPr lvl="1"/>
            <a:r>
              <a:rPr lang="en-US" altLang="zh-CN" dirty="0" smtClean="0"/>
              <a:t>ROA</a:t>
            </a:r>
            <a:r>
              <a:rPr lang="zh-CN" altLang="en-US" dirty="0" smtClean="0"/>
              <a:t>：</a:t>
            </a:r>
            <a:r>
              <a:rPr lang="en-US" altLang="zh-CN" dirty="0"/>
              <a:t>Route Origination</a:t>
            </a:r>
            <a:r>
              <a:rPr lang="zh-CN" altLang="en-US" dirty="0"/>
              <a:t> </a:t>
            </a:r>
            <a:r>
              <a:rPr lang="en-US" altLang="zh-CN" dirty="0"/>
              <a:t>Authorizations (ROAs)</a:t>
            </a:r>
            <a:r>
              <a:rPr lang="zh-CN" altLang="en-US" dirty="0"/>
              <a:t>绑定“资源标示符和资源拥有者的公钥”，而不包括资源拥有者的身份，因此，</a:t>
            </a:r>
            <a:r>
              <a:rPr lang="en-US" altLang="zh-CN" dirty="0"/>
              <a:t>provide authorization, but not</a:t>
            </a:r>
            <a:r>
              <a:rPr lang="zh-CN" altLang="en-US" dirty="0"/>
              <a:t> </a:t>
            </a:r>
            <a:r>
              <a:rPr lang="en-US" altLang="zh-CN" dirty="0"/>
              <a:t>authentication</a:t>
            </a:r>
          </a:p>
          <a:p>
            <a:pPr lvl="1"/>
            <a:r>
              <a:rPr lang="en-US" altLang="zh-CN" dirty="0" smtClean="0"/>
              <a:t>REPO</a:t>
            </a:r>
            <a:r>
              <a:rPr lang="zh-CN" altLang="en-US" dirty="0" smtClean="0"/>
              <a:t>：一个分布式信息库系统，负责保存</a:t>
            </a:r>
            <a:r>
              <a:rPr lang="en-US" altLang="zh-CN" dirty="0" smtClean="0"/>
              <a:t>PKI</a:t>
            </a:r>
            <a:r>
              <a:rPr lang="zh-CN" altLang="en-US" dirty="0" smtClean="0"/>
              <a:t>对象和</a:t>
            </a:r>
            <a:r>
              <a:rPr lang="en-US" altLang="zh-CN" dirty="0" smtClean="0"/>
              <a:t>ROA</a:t>
            </a:r>
            <a:r>
              <a:rPr lang="zh-CN" altLang="en-US" dirty="0" smtClean="0"/>
              <a:t>对象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REPO</a:t>
            </a:r>
            <a:r>
              <a:rPr lang="zh-CN" altLang="en-US" dirty="0" smtClean="0"/>
              <a:t>间通过</a:t>
            </a:r>
            <a:r>
              <a:rPr lang="en-US" altLang="zh-CN" dirty="0" err="1" smtClean="0"/>
              <a:t>Rsync</a:t>
            </a:r>
            <a:r>
              <a:rPr lang="zh-CN" altLang="en-US" dirty="0" smtClean="0"/>
              <a:t>同步</a:t>
            </a:r>
            <a:endParaRPr lang="en-US" altLang="zh-CN" dirty="0" smtClean="0"/>
          </a:p>
          <a:p>
            <a:pPr lvl="1"/>
            <a:endParaRPr kumimoji="1" lang="en-US" altLang="zh-CN" sz="2000" dirty="0"/>
          </a:p>
          <a:p>
            <a:r>
              <a:rPr kumimoji="1" lang="en-US" altLang="zh-CN" sz="2000" dirty="0" smtClean="0"/>
              <a:t>IAB</a:t>
            </a:r>
            <a:r>
              <a:rPr kumimoji="1" lang="zh-CN" altLang="en-US" sz="2000" dirty="0" smtClean="0"/>
              <a:t>对</a:t>
            </a:r>
            <a:r>
              <a:rPr kumimoji="1" lang="en-US" altLang="zh-CN" sz="2000" dirty="0" smtClean="0"/>
              <a:t>RPKI</a:t>
            </a:r>
            <a:r>
              <a:rPr kumimoji="1" lang="zh-CN" altLang="en-US" sz="2000" dirty="0" smtClean="0"/>
              <a:t>的评论</a:t>
            </a:r>
            <a:endParaRPr kumimoji="1" lang="en-US" altLang="zh-CN" sz="2000" dirty="0"/>
          </a:p>
          <a:p>
            <a:pPr lvl="1"/>
            <a:r>
              <a:rPr lang="en-US" altLang="zh-CN" sz="1600" dirty="0" smtClean="0"/>
              <a:t>1.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the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RPKI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should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have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a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single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authoritative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trust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anchor </a:t>
            </a:r>
          </a:p>
          <a:p>
            <a:pPr lvl="1"/>
            <a:r>
              <a:rPr lang="zh-CN" altLang="zh-CN" sz="1600" dirty="0" smtClean="0"/>
              <a:t>2</a:t>
            </a:r>
            <a:r>
              <a:rPr lang="en-US" altLang="zh-CN" sz="1600" dirty="0" smtClean="0"/>
              <a:t>.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this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trust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anchor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should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be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aligned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with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the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registry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of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the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root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of</a:t>
            </a:r>
            <a:r>
              <a:rPr lang="zh-CN" altLang="zh-CN" sz="1600" dirty="0" smtClean="0"/>
              <a:t> </a:t>
            </a:r>
            <a:r>
              <a:rPr lang="en-US" altLang="zh-CN" sz="1600" dirty="0" smtClean="0"/>
              <a:t>the allocation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hierarchy </a:t>
            </a:r>
            <a:endParaRPr lang="en-US" altLang="zh-CN" sz="1600" dirty="0"/>
          </a:p>
          <a:p>
            <a:pPr marL="0" indent="0">
              <a:buNone/>
            </a:pPr>
            <a:endParaRPr lang="en-US" altLang="zh-CN" sz="16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50</a:t>
            </a:fld>
            <a:endParaRPr kumimoji="1" lang="zh-CN" altLang="en-US" dirty="0"/>
          </a:p>
        </p:txBody>
      </p:sp>
      <p:sp>
        <p:nvSpPr>
          <p:cNvPr id="5" name="页脚占位符 3"/>
          <p:cNvSpPr txBox="1">
            <a:spLocks/>
          </p:cNvSpPr>
          <p:nvPr/>
        </p:nvSpPr>
        <p:spPr>
          <a:xfrm>
            <a:off x="305499" y="62528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zh-CN" dirty="0" smtClean="0"/>
              <a:t>HIT </a:t>
            </a:r>
            <a:r>
              <a:rPr kumimoji="1" lang="en-US" altLang="zh-CN" dirty="0" err="1" smtClean="0"/>
              <a:t>ComNet</a:t>
            </a:r>
            <a:r>
              <a:rPr kumimoji="1" lang="en-US" altLang="zh-CN" dirty="0" smtClean="0"/>
              <a:t>-II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59419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RPKI</a:t>
            </a:r>
            <a:r>
              <a:rPr kumimoji="1" lang="zh-CN" altLang="en-US" dirty="0" smtClean="0"/>
              <a:t>应用场景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51</a:t>
            </a:fld>
            <a:endParaRPr kumimoji="1" lang="zh-CN" altLang="en-US" dirty="0"/>
          </a:p>
        </p:txBody>
      </p:sp>
      <p:sp>
        <p:nvSpPr>
          <p:cNvPr id="5" name="圆角矩形 4"/>
          <p:cNvSpPr/>
          <p:nvPr/>
        </p:nvSpPr>
        <p:spPr>
          <a:xfrm>
            <a:off x="3218352" y="2976315"/>
            <a:ext cx="1639528" cy="981292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Validator</a:t>
            </a:r>
          </a:p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(Cache)</a:t>
            </a:r>
          </a:p>
          <a:p>
            <a:pPr algn="ctr"/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604469" y="2976315"/>
            <a:ext cx="1101756" cy="956631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RPKI</a:t>
            </a:r>
          </a:p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REPO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6503317" y="2976313"/>
            <a:ext cx="1466438" cy="956633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Router</a:t>
            </a:r>
            <a:r>
              <a:rPr kumimoji="1" lang="zh-CN" altLang="en-US" sz="1600" dirty="0" smtClean="0">
                <a:latin typeface="Arial Black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cs typeface="Arial Black"/>
              </a:rPr>
              <a:t>B</a:t>
            </a:r>
          </a:p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(Relying</a:t>
            </a:r>
            <a:r>
              <a:rPr kumimoji="1" lang="zh-CN" altLang="en-US" sz="1600" dirty="0" smtClean="0">
                <a:latin typeface="Arial Black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cs typeface="Arial Black"/>
              </a:rPr>
              <a:t>Party)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cxnSp>
        <p:nvCxnSpPr>
          <p:cNvPr id="10" name="直线箭头连接符 9"/>
          <p:cNvCxnSpPr>
            <a:stCxn id="6" idx="3"/>
            <a:endCxn id="5" idx="1"/>
          </p:cNvCxnSpPr>
          <p:nvPr/>
        </p:nvCxnSpPr>
        <p:spPr>
          <a:xfrm>
            <a:off x="1706225" y="3454631"/>
            <a:ext cx="1512127" cy="12330"/>
          </a:xfrm>
          <a:prstGeom prst="straightConnector1">
            <a:avLst/>
          </a:prstGeom>
          <a:ln w="57150" cmpd="sng">
            <a:solidFill>
              <a:srgbClr val="0080FF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直线箭头连接符 13"/>
          <p:cNvCxnSpPr>
            <a:stCxn id="5" idx="3"/>
            <a:endCxn id="7" idx="1"/>
          </p:cNvCxnSpPr>
          <p:nvPr/>
        </p:nvCxnSpPr>
        <p:spPr>
          <a:xfrm flipV="1">
            <a:off x="4857880" y="3454630"/>
            <a:ext cx="1645437" cy="12331"/>
          </a:xfrm>
          <a:prstGeom prst="straightConnector1">
            <a:avLst/>
          </a:prstGeom>
          <a:ln w="57150" cmpd="sng">
            <a:solidFill>
              <a:srgbClr val="0080FF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折角形 16"/>
          <p:cNvSpPr/>
          <p:nvPr/>
        </p:nvSpPr>
        <p:spPr>
          <a:xfrm>
            <a:off x="1932881" y="2393688"/>
            <a:ext cx="1134402" cy="976322"/>
          </a:xfrm>
          <a:prstGeom prst="foldedCorner">
            <a:avLst>
              <a:gd name="adj" fmla="val 26471"/>
            </a:avLst>
          </a:prstGeom>
          <a:solidFill>
            <a:schemeClr val="bg1"/>
          </a:solidFill>
          <a:ln w="381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ROA</a:t>
            </a:r>
          </a:p>
          <a:p>
            <a:pPr algn="ctr"/>
            <a:r>
              <a:rPr kumimoji="1" lang="zh-CN" altLang="zh-CN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1.</a:t>
            </a:r>
            <a:r>
              <a:rPr kumimoji="1" lang="en-US" altLang="zh-CN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2.3.0/24</a:t>
            </a:r>
          </a:p>
          <a:p>
            <a:pPr algn="ctr"/>
            <a:r>
              <a:rPr kumimoji="1" lang="en-US" altLang="zh-CN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AS6789</a:t>
            </a:r>
            <a:endParaRPr kumimoji="1" lang="en-US" altLang="zh-CN" sz="16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折角形 17"/>
          <p:cNvSpPr/>
          <p:nvPr/>
        </p:nvSpPr>
        <p:spPr>
          <a:xfrm>
            <a:off x="5107273" y="2389507"/>
            <a:ext cx="1134402" cy="976322"/>
          </a:xfrm>
          <a:prstGeom prst="foldedCorner">
            <a:avLst>
              <a:gd name="adj" fmla="val 26471"/>
            </a:avLst>
          </a:prstGeom>
          <a:solidFill>
            <a:schemeClr val="bg1"/>
          </a:solidFill>
          <a:ln w="381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ROA</a:t>
            </a:r>
          </a:p>
          <a:p>
            <a:pPr algn="ctr"/>
            <a:r>
              <a:rPr kumimoji="1" lang="zh-CN" altLang="zh-CN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1.</a:t>
            </a:r>
            <a:r>
              <a:rPr kumimoji="1" lang="en-US" altLang="zh-CN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2.3.0/24</a:t>
            </a:r>
          </a:p>
          <a:p>
            <a:pPr algn="ctr"/>
            <a:r>
              <a:rPr kumimoji="1" lang="en-US" altLang="zh-CN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AS6789</a:t>
            </a:r>
            <a:endParaRPr kumimoji="1" lang="en-US" altLang="zh-CN" sz="16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6503317" y="1273005"/>
            <a:ext cx="1466438" cy="443088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Router</a:t>
            </a:r>
            <a:r>
              <a:rPr kumimoji="1" lang="zh-CN" altLang="en-US" sz="1600" dirty="0" smtClean="0">
                <a:latin typeface="Arial Black"/>
                <a:cs typeface="Arial Black"/>
              </a:rPr>
              <a:t> </a:t>
            </a:r>
            <a:r>
              <a:rPr kumimoji="1" lang="en-US" altLang="zh-CN" sz="1600" dirty="0" smtClean="0">
                <a:latin typeface="Arial Black"/>
                <a:cs typeface="Arial Black"/>
              </a:rPr>
              <a:t>A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cxnSp>
        <p:nvCxnSpPr>
          <p:cNvPr id="20" name="直线箭头连接符 19"/>
          <p:cNvCxnSpPr>
            <a:stCxn id="19" idx="2"/>
            <a:endCxn id="7" idx="0"/>
          </p:cNvCxnSpPr>
          <p:nvPr/>
        </p:nvCxnSpPr>
        <p:spPr>
          <a:xfrm>
            <a:off x="7236536" y="1716093"/>
            <a:ext cx="0" cy="1260220"/>
          </a:xfrm>
          <a:prstGeom prst="straightConnector1">
            <a:avLst/>
          </a:prstGeom>
          <a:ln w="57150" cmpd="sng">
            <a:solidFill>
              <a:srgbClr val="0080FF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折角形 22"/>
          <p:cNvSpPr/>
          <p:nvPr/>
        </p:nvSpPr>
        <p:spPr>
          <a:xfrm>
            <a:off x="7355118" y="1839716"/>
            <a:ext cx="1134402" cy="976322"/>
          </a:xfrm>
          <a:prstGeom prst="foldedCorner">
            <a:avLst>
              <a:gd name="adj" fmla="val 26471"/>
            </a:avLst>
          </a:prstGeom>
          <a:solidFill>
            <a:schemeClr val="bg1"/>
          </a:solidFill>
          <a:ln w="381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Updates</a:t>
            </a:r>
          </a:p>
          <a:p>
            <a:pPr algn="ctr"/>
            <a:r>
              <a:rPr kumimoji="1" lang="zh-CN" altLang="zh-CN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1.</a:t>
            </a:r>
            <a:r>
              <a:rPr kumimoji="1" lang="en-US" altLang="zh-CN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2.3.0/24</a:t>
            </a:r>
          </a:p>
          <a:p>
            <a:pPr algn="ctr"/>
            <a:r>
              <a:rPr kumimoji="1" lang="en-US" altLang="zh-CN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AS6789</a:t>
            </a:r>
            <a:endParaRPr kumimoji="1" lang="en-US" altLang="zh-CN" sz="16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cxnSp>
        <p:nvCxnSpPr>
          <p:cNvPr id="24" name="直线箭头连接符 23"/>
          <p:cNvCxnSpPr>
            <a:stCxn id="7" idx="2"/>
            <a:endCxn id="27" idx="0"/>
          </p:cNvCxnSpPr>
          <p:nvPr/>
        </p:nvCxnSpPr>
        <p:spPr>
          <a:xfrm>
            <a:off x="7236536" y="3932946"/>
            <a:ext cx="1158" cy="850702"/>
          </a:xfrm>
          <a:prstGeom prst="straightConnector1">
            <a:avLst/>
          </a:prstGeom>
          <a:ln w="57150" cmpd="sng">
            <a:solidFill>
              <a:srgbClr val="0080FF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6337447" y="478364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微软雅黑"/>
                <a:ea typeface="微软雅黑"/>
                <a:cs typeface="微软雅黑"/>
              </a:rPr>
              <a:t>起源是否真实？</a:t>
            </a:r>
            <a:endParaRPr kumimoji="1" lang="zh-CN" altLang="en-US" dirty="0">
              <a:latin typeface="微软雅黑"/>
              <a:ea typeface="微软雅黑"/>
              <a:cs typeface="微软雅黑"/>
            </a:endParaRPr>
          </a:p>
        </p:txBody>
      </p:sp>
      <p:grpSp>
        <p:nvGrpSpPr>
          <p:cNvPr id="28" name="组 27"/>
          <p:cNvGrpSpPr/>
          <p:nvPr/>
        </p:nvGrpSpPr>
        <p:grpSpPr>
          <a:xfrm>
            <a:off x="1799669" y="2144791"/>
            <a:ext cx="266424" cy="497793"/>
            <a:chOff x="4049059" y="1703294"/>
            <a:chExt cx="567765" cy="1060824"/>
          </a:xfrm>
          <a:solidFill>
            <a:schemeClr val="accent1"/>
          </a:solidFill>
        </p:grpSpPr>
        <p:sp>
          <p:nvSpPr>
            <p:cNvPr id="29" name="椭圆 28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sp>
        <p:nvSpPr>
          <p:cNvPr id="37" name="线形标注 1 36"/>
          <p:cNvSpPr/>
          <p:nvPr/>
        </p:nvSpPr>
        <p:spPr>
          <a:xfrm>
            <a:off x="1894663" y="4511297"/>
            <a:ext cx="756503" cy="446069"/>
          </a:xfrm>
          <a:prstGeom prst="borderCallout1">
            <a:avLst>
              <a:gd name="adj1" fmla="val -6125"/>
              <a:gd name="adj2" fmla="val 60336"/>
              <a:gd name="adj3" fmla="val -208331"/>
              <a:gd name="adj4" fmla="val 60664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err="1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rsync</a:t>
            </a:r>
            <a:endParaRPr kumimoji="1" lang="zh-CN" altLang="en-US" sz="16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38" name="线形标注 1 37"/>
          <p:cNvSpPr/>
          <p:nvPr/>
        </p:nvSpPr>
        <p:spPr>
          <a:xfrm>
            <a:off x="5107273" y="4514636"/>
            <a:ext cx="1134402" cy="446069"/>
          </a:xfrm>
          <a:prstGeom prst="borderCallout1">
            <a:avLst>
              <a:gd name="adj1" fmla="val -6125"/>
              <a:gd name="adj2" fmla="val 60336"/>
              <a:gd name="adj3" fmla="val -208331"/>
              <a:gd name="adj4" fmla="val 60664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RPKI-RTR</a:t>
            </a:r>
            <a:endParaRPr kumimoji="1" lang="zh-CN" altLang="en-US" sz="16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39" name="线形标注 1 38"/>
          <p:cNvSpPr/>
          <p:nvPr/>
        </p:nvSpPr>
        <p:spPr>
          <a:xfrm>
            <a:off x="5503917" y="1412654"/>
            <a:ext cx="582128" cy="446069"/>
          </a:xfrm>
          <a:prstGeom prst="borderCallout1">
            <a:avLst>
              <a:gd name="adj1" fmla="val 46389"/>
              <a:gd name="adj2" fmla="val 101638"/>
              <a:gd name="adj3" fmla="val 220076"/>
              <a:gd name="adj4" fmla="val 288800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BGP</a:t>
            </a:r>
            <a:endParaRPr kumimoji="1" lang="zh-CN" altLang="en-US" sz="16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97233124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RPKI</a:t>
            </a:r>
            <a:r>
              <a:rPr kumimoji="1" lang="zh-CN" altLang="en-US" dirty="0" smtClean="0"/>
              <a:t>主要概念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52</a:t>
            </a:fld>
            <a:endParaRPr kumimoji="1" lang="zh-CN" altLang="en-US" dirty="0"/>
          </a:p>
        </p:txBody>
      </p:sp>
      <p:sp>
        <p:nvSpPr>
          <p:cNvPr id="5" name="圆角矩形 4"/>
          <p:cNvSpPr/>
          <p:nvPr/>
        </p:nvSpPr>
        <p:spPr>
          <a:xfrm>
            <a:off x="2934355" y="1941142"/>
            <a:ext cx="956389" cy="443088"/>
          </a:xfrm>
          <a:prstGeom prst="roundRect">
            <a:avLst/>
          </a:prstGeom>
          <a:solidFill>
            <a:srgbClr val="0080FF"/>
          </a:solidFill>
          <a:ln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IANA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4734349" y="2701235"/>
            <a:ext cx="956389" cy="443088"/>
          </a:xfrm>
          <a:prstGeom prst="roundRect">
            <a:avLst/>
          </a:prstGeom>
          <a:solidFill>
            <a:srgbClr val="0080FF"/>
          </a:solidFill>
          <a:ln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APNIC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cxnSp>
        <p:nvCxnSpPr>
          <p:cNvPr id="7" name="直线连接符 6"/>
          <p:cNvCxnSpPr>
            <a:stCxn id="6" idx="0"/>
            <a:endCxn id="5" idx="3"/>
          </p:cNvCxnSpPr>
          <p:nvPr/>
        </p:nvCxnSpPr>
        <p:spPr>
          <a:xfrm flipH="1" flipV="1">
            <a:off x="3890744" y="2162686"/>
            <a:ext cx="1321800" cy="538549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圆角矩形 7"/>
          <p:cNvSpPr/>
          <p:nvPr/>
        </p:nvSpPr>
        <p:spPr>
          <a:xfrm>
            <a:off x="5788838" y="2696249"/>
            <a:ext cx="1455447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210.0.0.0/7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grpSp>
        <p:nvGrpSpPr>
          <p:cNvPr id="9" name="组 8"/>
          <p:cNvGrpSpPr/>
          <p:nvPr/>
        </p:nvGrpSpPr>
        <p:grpSpPr>
          <a:xfrm>
            <a:off x="2948569" y="1725789"/>
            <a:ext cx="239375" cy="447254"/>
            <a:chOff x="4049059" y="1703294"/>
            <a:chExt cx="567765" cy="1060824"/>
          </a:xfrm>
          <a:solidFill>
            <a:schemeClr val="accent1"/>
          </a:solidFill>
        </p:grpSpPr>
        <p:sp>
          <p:nvSpPr>
            <p:cNvPr id="10" name="椭圆 9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sp>
        <p:nvSpPr>
          <p:cNvPr id="14" name="圆角矩形标注 13"/>
          <p:cNvSpPr/>
          <p:nvPr/>
        </p:nvSpPr>
        <p:spPr>
          <a:xfrm>
            <a:off x="6091368" y="1844695"/>
            <a:ext cx="1546405" cy="539535"/>
          </a:xfrm>
          <a:prstGeom prst="wedgeRoundRectCallout">
            <a:avLst>
              <a:gd name="adj1" fmla="val -126936"/>
              <a:gd name="adj2" fmla="val 115822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Trust Anchor</a:t>
            </a:r>
            <a:endParaRPr kumimoji="1" lang="en-US" altLang="zh-CN" sz="1600" dirty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5" name="圆角矩形标注 14"/>
          <p:cNvSpPr/>
          <p:nvPr/>
        </p:nvSpPr>
        <p:spPr>
          <a:xfrm>
            <a:off x="752818" y="2637072"/>
            <a:ext cx="2637844" cy="630110"/>
          </a:xfrm>
          <a:prstGeom prst="wedgeRoundRectCallout">
            <a:avLst>
              <a:gd name="adj1" fmla="val 47855"/>
              <a:gd name="adj2" fmla="val -92124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Certificate Issuer</a:t>
            </a:r>
            <a:r>
              <a:rPr kumimoji="1" lang="zh-CN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：</a:t>
            </a:r>
            <a:r>
              <a:rPr kumimoji="1" lang="zh-CN" altLang="en-US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证书发布者发放</a:t>
            </a:r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RC(</a:t>
            </a:r>
            <a:r>
              <a:rPr kumimoji="1" lang="zh-CN" altLang="en-US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资源证书</a:t>
            </a:r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)</a:t>
            </a:r>
            <a:endParaRPr kumimoji="1" lang="en-US" altLang="zh-CN" sz="1600" dirty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6" name="圆角矩形标注 15"/>
          <p:cNvSpPr/>
          <p:nvPr/>
        </p:nvSpPr>
        <p:spPr>
          <a:xfrm>
            <a:off x="1146660" y="3482835"/>
            <a:ext cx="3315881" cy="539535"/>
          </a:xfrm>
          <a:prstGeom prst="wedgeRoundRectCallout">
            <a:avLst>
              <a:gd name="adj1" fmla="val 46712"/>
              <a:gd name="adj2" fmla="val -222375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授权</a:t>
            </a:r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(Delegate)</a:t>
            </a:r>
            <a:r>
              <a:rPr kumimoji="1" lang="zh-CN" altLang="en-US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：通过发放</a:t>
            </a:r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RC</a:t>
            </a:r>
            <a:r>
              <a:rPr kumimoji="1" lang="zh-CN" altLang="en-US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来转移对资源的监管</a:t>
            </a:r>
            <a:endParaRPr kumimoji="1" lang="en-US" altLang="zh-CN" sz="1600" dirty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7" name="圆角矩形标注 16"/>
          <p:cNvSpPr/>
          <p:nvPr/>
        </p:nvSpPr>
        <p:spPr>
          <a:xfrm>
            <a:off x="4510255" y="1181358"/>
            <a:ext cx="2360965" cy="539535"/>
          </a:xfrm>
          <a:prstGeom prst="wedgeRoundRectCallout">
            <a:avLst>
              <a:gd name="adj1" fmla="val -68636"/>
              <a:gd name="adj2" fmla="val 120391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Allocate</a:t>
            </a:r>
            <a:r>
              <a:rPr kumimoji="1" lang="zh-CN" altLang="en-US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：将对资源的监管转移给中间组织</a:t>
            </a:r>
            <a:endParaRPr kumimoji="1" lang="en-US" altLang="zh-CN" sz="1600" dirty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8" name="幻灯片编号占位符 3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457200" rtl="0" eaLnBrk="1" latinLnBrk="0" hangingPunct="1"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微软雅黑"/>
                <a:cs typeface="Arial Black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835BB53-2BF5-C745-A0E3-3E773430534C}" type="slidenum">
              <a:rPr kumimoji="1" lang="zh-CN" altLang="en-US" smtClean="0"/>
              <a:pPr/>
              <a:t>52</a:t>
            </a:fld>
            <a:endParaRPr kumimoji="1" lang="zh-CN" altLang="en-US" dirty="0"/>
          </a:p>
        </p:txBody>
      </p:sp>
      <p:sp>
        <p:nvSpPr>
          <p:cNvPr id="19" name="圆角矩形 18"/>
          <p:cNvSpPr/>
          <p:nvPr/>
        </p:nvSpPr>
        <p:spPr>
          <a:xfrm>
            <a:off x="5772585" y="3704987"/>
            <a:ext cx="956389" cy="443088"/>
          </a:xfrm>
          <a:prstGeom prst="roundRect">
            <a:avLst/>
          </a:prstGeom>
          <a:solidFill>
            <a:srgbClr val="0080FF"/>
          </a:solidFill>
          <a:ln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JPNIC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5809542" y="4745017"/>
            <a:ext cx="956389" cy="443088"/>
          </a:xfrm>
          <a:prstGeom prst="roundRect">
            <a:avLst/>
          </a:prstGeom>
          <a:solidFill>
            <a:srgbClr val="0080FF"/>
          </a:solidFill>
          <a:ln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SONY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5764897" y="5783593"/>
            <a:ext cx="1101756" cy="443088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AS2527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cxnSp>
        <p:nvCxnSpPr>
          <p:cNvPr id="22" name="直线连接符 21"/>
          <p:cNvCxnSpPr>
            <a:stCxn id="20" idx="0"/>
            <a:endCxn id="19" idx="2"/>
          </p:cNvCxnSpPr>
          <p:nvPr/>
        </p:nvCxnSpPr>
        <p:spPr>
          <a:xfrm flipH="1" flipV="1">
            <a:off x="6250780" y="4148075"/>
            <a:ext cx="36957" cy="596942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22"/>
          <p:cNvCxnSpPr>
            <a:stCxn id="21" idx="0"/>
            <a:endCxn id="20" idx="2"/>
          </p:cNvCxnSpPr>
          <p:nvPr/>
        </p:nvCxnSpPr>
        <p:spPr>
          <a:xfrm flipH="1" flipV="1">
            <a:off x="6287737" y="5188105"/>
            <a:ext cx="28038" cy="595488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圆角矩形 23"/>
          <p:cNvSpPr/>
          <p:nvPr/>
        </p:nvSpPr>
        <p:spPr>
          <a:xfrm>
            <a:off x="5248266" y="6290981"/>
            <a:ext cx="2135017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211.120.132.0/22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25" name="圆角矩形 24"/>
          <p:cNvSpPr/>
          <p:nvPr/>
        </p:nvSpPr>
        <p:spPr>
          <a:xfrm>
            <a:off x="6795431" y="3709830"/>
            <a:ext cx="1850182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211.120.0.0/12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6818277" y="4789736"/>
            <a:ext cx="2173985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211.120.132.0/22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grpSp>
        <p:nvGrpSpPr>
          <p:cNvPr id="27" name="组 26"/>
          <p:cNvGrpSpPr/>
          <p:nvPr/>
        </p:nvGrpSpPr>
        <p:grpSpPr>
          <a:xfrm>
            <a:off x="5645209" y="3831458"/>
            <a:ext cx="239375" cy="447254"/>
            <a:chOff x="4049059" y="1703294"/>
            <a:chExt cx="567765" cy="1060824"/>
          </a:xfrm>
          <a:solidFill>
            <a:schemeClr val="accent1"/>
          </a:solidFill>
        </p:grpSpPr>
        <p:sp>
          <p:nvSpPr>
            <p:cNvPr id="28" name="椭圆 27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32" name="组 31"/>
          <p:cNvGrpSpPr/>
          <p:nvPr/>
        </p:nvGrpSpPr>
        <p:grpSpPr>
          <a:xfrm>
            <a:off x="5652897" y="4785570"/>
            <a:ext cx="239375" cy="447254"/>
            <a:chOff x="4049059" y="1703294"/>
            <a:chExt cx="567765" cy="1060824"/>
          </a:xfrm>
          <a:solidFill>
            <a:schemeClr val="accent1"/>
          </a:solidFill>
        </p:grpSpPr>
        <p:sp>
          <p:nvSpPr>
            <p:cNvPr id="33" name="椭圆 32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cxnSp>
        <p:nvCxnSpPr>
          <p:cNvPr id="37" name="直线连接符 36"/>
          <p:cNvCxnSpPr>
            <a:stCxn id="19" idx="0"/>
            <a:endCxn id="6" idx="2"/>
          </p:cNvCxnSpPr>
          <p:nvPr/>
        </p:nvCxnSpPr>
        <p:spPr>
          <a:xfrm flipH="1" flipV="1">
            <a:off x="5212544" y="3144323"/>
            <a:ext cx="1038236" cy="560664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2" name="组 41"/>
          <p:cNvGrpSpPr/>
          <p:nvPr/>
        </p:nvGrpSpPr>
        <p:grpSpPr>
          <a:xfrm>
            <a:off x="4647271" y="2819928"/>
            <a:ext cx="239375" cy="447254"/>
            <a:chOff x="4049059" y="1703294"/>
            <a:chExt cx="567765" cy="1060824"/>
          </a:xfrm>
          <a:solidFill>
            <a:schemeClr val="accent1"/>
          </a:solidFill>
        </p:grpSpPr>
        <p:sp>
          <p:nvSpPr>
            <p:cNvPr id="43" name="椭圆 42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sp>
        <p:nvSpPr>
          <p:cNvPr id="47" name="圆角矩形标注 46"/>
          <p:cNvSpPr/>
          <p:nvPr/>
        </p:nvSpPr>
        <p:spPr>
          <a:xfrm>
            <a:off x="6631297" y="4148075"/>
            <a:ext cx="2360965" cy="539535"/>
          </a:xfrm>
          <a:prstGeom prst="wedgeRoundRectCallout">
            <a:avLst>
              <a:gd name="adj1" fmla="val -67591"/>
              <a:gd name="adj2" fmla="val 17561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Assign</a:t>
            </a:r>
            <a:r>
              <a:rPr kumimoji="1" lang="zh-CN" altLang="en-US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：将对资源的监管转移给末端组织</a:t>
            </a:r>
            <a:endParaRPr kumimoji="1" lang="en-US" altLang="zh-CN" sz="1600" dirty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</p:txBody>
      </p:sp>
      <p:grpSp>
        <p:nvGrpSpPr>
          <p:cNvPr id="48" name="组 47"/>
          <p:cNvGrpSpPr/>
          <p:nvPr/>
        </p:nvGrpSpPr>
        <p:grpSpPr>
          <a:xfrm>
            <a:off x="5525521" y="5664100"/>
            <a:ext cx="239375" cy="447254"/>
            <a:chOff x="4049059" y="1703294"/>
            <a:chExt cx="567765" cy="1060824"/>
          </a:xfrm>
          <a:solidFill>
            <a:schemeClr val="accent1"/>
          </a:solidFill>
        </p:grpSpPr>
        <p:sp>
          <p:nvSpPr>
            <p:cNvPr id="49" name="椭圆 48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sp>
        <p:nvSpPr>
          <p:cNvPr id="53" name="圆角矩形标注 52"/>
          <p:cNvSpPr/>
          <p:nvPr/>
        </p:nvSpPr>
        <p:spPr>
          <a:xfrm>
            <a:off x="308242" y="6080203"/>
            <a:ext cx="4332949" cy="539535"/>
          </a:xfrm>
          <a:prstGeom prst="wedgeRoundRectCallout">
            <a:avLst>
              <a:gd name="adj1" fmla="val 86892"/>
              <a:gd name="adj2" fmla="val -16716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ROA</a:t>
            </a:r>
            <a:r>
              <a:rPr kumimoji="1" lang="zh-CN" altLang="en-US" sz="16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：</a:t>
            </a:r>
            <a:r>
              <a:rPr kumimoji="1" lang="en-US" altLang="zh-CN" sz="16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Route Origination</a:t>
            </a:r>
            <a:r>
              <a:rPr kumimoji="1" lang="zh-CN" altLang="en-US" sz="16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Authorizations, </a:t>
            </a:r>
            <a:r>
              <a:rPr kumimoji="1" lang="zh-CN" altLang="en-US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路由起源授权，授权一个</a:t>
            </a:r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AS</a:t>
            </a:r>
            <a:r>
              <a:rPr kumimoji="1" lang="zh-CN" altLang="en-US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声明一个前缀</a:t>
            </a:r>
            <a:endParaRPr kumimoji="1" lang="en-US" altLang="zh-CN" sz="1600" dirty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54" name="圆角矩形标注 53"/>
          <p:cNvSpPr/>
          <p:nvPr/>
        </p:nvSpPr>
        <p:spPr>
          <a:xfrm>
            <a:off x="1146661" y="5269480"/>
            <a:ext cx="4002584" cy="539535"/>
          </a:xfrm>
          <a:prstGeom prst="wedgeRoundRectCallout">
            <a:avLst>
              <a:gd name="adj1" fmla="val 59024"/>
              <a:gd name="adj2" fmla="val 40412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End-entity</a:t>
            </a:r>
            <a:r>
              <a:rPr kumimoji="1" lang="zh-CN" altLang="en-US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(EE)</a:t>
            </a:r>
            <a:r>
              <a:rPr kumimoji="1" lang="zh-CN" altLang="en-US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certificate</a:t>
            </a:r>
            <a:r>
              <a:rPr kumimoji="1" lang="zh-CN" altLang="en-US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：证书内公钥对应的私钥不能签发其他证书</a:t>
            </a:r>
            <a:endParaRPr kumimoji="1" lang="en-US" altLang="zh-CN" sz="1600" dirty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55" name="圆角矩形标注 54"/>
          <p:cNvSpPr/>
          <p:nvPr/>
        </p:nvSpPr>
        <p:spPr>
          <a:xfrm>
            <a:off x="1373442" y="4266936"/>
            <a:ext cx="3805693" cy="796627"/>
          </a:xfrm>
          <a:prstGeom prst="wedgeRoundRectCallout">
            <a:avLst>
              <a:gd name="adj1" fmla="val 64512"/>
              <a:gd name="adj2" fmla="val -190883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RC</a:t>
            </a:r>
            <a:r>
              <a:rPr kumimoji="1" lang="zh-CN" altLang="en-US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：资源证书，绑定公钥和资源</a:t>
            </a:r>
            <a:endParaRPr kumimoji="1" lang="en-US" altLang="zh-CN" sz="16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CA </a:t>
            </a:r>
            <a:r>
              <a:rPr kumimoji="1" lang="zh-CN" altLang="en-US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证书：证书内公钥对应私钥可签发其他证书</a:t>
            </a:r>
            <a:endParaRPr kumimoji="1" lang="en-US" altLang="zh-CN" sz="1600" dirty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56" name="圆角矩形标注 55"/>
          <p:cNvSpPr/>
          <p:nvPr/>
        </p:nvSpPr>
        <p:spPr>
          <a:xfrm>
            <a:off x="911396" y="2012220"/>
            <a:ext cx="1546405" cy="539535"/>
          </a:xfrm>
          <a:prstGeom prst="wedgeRoundRectCallout">
            <a:avLst>
              <a:gd name="adj1" fmla="val 83555"/>
              <a:gd name="adj2" fmla="val -44136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Trust Anchor</a:t>
            </a:r>
            <a:endParaRPr kumimoji="1" lang="en-US" altLang="zh-CN" sz="1600" dirty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238158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921E-6 -6.15456E-7 L -0.07695 -6.15456E-7 " pathEditMode="relative" ptsTypes="AA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945E-6 2.51273E-6 L -0.15685 2.51273E-6 " pathEditMode="relative" ptsTypes="AA">
                                      <p:cBhvr>
                                        <p:cTn id="1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7629E-6 -1.75382E-6 L -0.17439 -0.00324 " pathEditMode="relative" ptsTypes="AA">
                                      <p:cBhvr>
                                        <p:cTn id="1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4" grpId="0" animBg="1"/>
      <p:bldP spid="15" grpId="0" animBg="1"/>
      <p:bldP spid="16" grpId="0" animBg="1"/>
      <p:bldP spid="17" grpId="0" animBg="1"/>
      <p:bldP spid="19" grpId="0" animBg="1"/>
      <p:bldP spid="20" grpId="0" animBg="1"/>
      <p:bldP spid="25" grpId="0" animBg="1"/>
      <p:bldP spid="26" grpId="0" animBg="1"/>
      <p:bldP spid="47" grpId="0" animBg="1"/>
      <p:bldP spid="53" grpId="0" animBg="1"/>
      <p:bldP spid="54" grpId="0" animBg="1"/>
      <p:bldP spid="55" grpId="0" animBg="1"/>
      <p:bldP spid="56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折角形 20"/>
          <p:cNvSpPr/>
          <p:nvPr/>
        </p:nvSpPr>
        <p:spPr>
          <a:xfrm>
            <a:off x="5082888" y="4072414"/>
            <a:ext cx="2573851" cy="1657519"/>
          </a:xfrm>
          <a:prstGeom prst="foldedCorner">
            <a:avLst>
              <a:gd name="adj" fmla="val 26471"/>
            </a:avLst>
          </a:prstGeom>
          <a:solidFill>
            <a:schemeClr val="bg1"/>
          </a:solidFill>
          <a:ln w="381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ROA</a:t>
            </a:r>
          </a:p>
          <a:p>
            <a:pPr algn="ctr"/>
            <a:endParaRPr kumimoji="1" lang="en-US" altLang="zh-CN" sz="28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endParaRPr kumimoji="1" lang="en-US" altLang="zh-CN" sz="20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0" name="折角形 19"/>
          <p:cNvSpPr/>
          <p:nvPr/>
        </p:nvSpPr>
        <p:spPr>
          <a:xfrm>
            <a:off x="1449227" y="4079562"/>
            <a:ext cx="2573851" cy="1657519"/>
          </a:xfrm>
          <a:prstGeom prst="foldedCorner">
            <a:avLst>
              <a:gd name="adj" fmla="val 26471"/>
            </a:avLst>
          </a:prstGeom>
          <a:solidFill>
            <a:schemeClr val="bg1"/>
          </a:solidFill>
          <a:ln w="381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EE</a:t>
            </a:r>
            <a:r>
              <a:rPr kumimoji="1" lang="zh-CN" altLang="en-US" sz="24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证书</a:t>
            </a:r>
            <a:endParaRPr kumimoji="1" lang="en-US" altLang="zh-CN" sz="2400" dirty="0" smtClean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endParaRPr kumimoji="1" lang="en-US" altLang="zh-CN" sz="20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endParaRPr kumimoji="1" lang="en-US" altLang="zh-CN" sz="20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ROA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813714"/>
            <a:ext cx="8229600" cy="2860326"/>
          </a:xfrm>
        </p:spPr>
        <p:txBody>
          <a:bodyPr/>
          <a:lstStyle/>
          <a:p>
            <a:r>
              <a:rPr kumimoji="1" lang="en-US" altLang="zh-CN" dirty="0" smtClean="0"/>
              <a:t>ROA</a:t>
            </a:r>
            <a:r>
              <a:rPr kumimoji="1" lang="zh-CN" altLang="en-US" dirty="0" smtClean="0"/>
              <a:t>：</a:t>
            </a:r>
            <a:r>
              <a:rPr kumimoji="1" lang="en-US" altLang="zh-CN" dirty="0" smtClean="0"/>
              <a:t>IP</a:t>
            </a:r>
            <a:r>
              <a:rPr kumimoji="1" lang="zh-CN" altLang="en-US" dirty="0" smtClean="0"/>
              <a:t>地址范围，一个</a:t>
            </a:r>
            <a:r>
              <a:rPr kumimoji="1" lang="en-US" altLang="zh-CN" dirty="0" smtClean="0"/>
              <a:t>ASN</a:t>
            </a:r>
            <a:r>
              <a:rPr kumimoji="1" lang="zh-CN" altLang="en-US" dirty="0" smtClean="0"/>
              <a:t>，最大前缀长度</a:t>
            </a:r>
            <a:endParaRPr kumimoji="1" lang="en-US" altLang="zh-CN" dirty="0" smtClean="0"/>
          </a:p>
          <a:p>
            <a:r>
              <a:rPr kumimoji="1" lang="zh-CN" altLang="en-US" dirty="0" smtClean="0"/>
              <a:t>发布</a:t>
            </a:r>
            <a:r>
              <a:rPr kumimoji="1" lang="en-US" altLang="zh-CN" dirty="0" smtClean="0"/>
              <a:t>ROA</a:t>
            </a:r>
            <a:r>
              <a:rPr kumimoji="1" lang="zh-CN" altLang="en-US" dirty="0" smtClean="0"/>
              <a:t>：</a:t>
            </a:r>
            <a:endParaRPr kumimoji="1" lang="en-US" altLang="zh-CN" dirty="0" smtClean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dirty="0" smtClean="0"/>
              <a:t>创建包含被认证前缀的</a:t>
            </a:r>
            <a:r>
              <a:rPr kumimoji="1" lang="en-US" altLang="zh-CN" dirty="0" smtClean="0"/>
              <a:t>EE</a:t>
            </a:r>
            <a:r>
              <a:rPr kumimoji="1" lang="zh-CN" altLang="en-US" dirty="0" smtClean="0"/>
              <a:t>证书（公钥和前缀）</a:t>
            </a:r>
            <a:endParaRPr kumimoji="1" lang="en-US" altLang="zh-CN" dirty="0" smtClean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dirty="0" smtClean="0"/>
              <a:t>构造</a:t>
            </a:r>
            <a:r>
              <a:rPr kumimoji="1" lang="en-US" altLang="zh-CN" dirty="0" smtClean="0"/>
              <a:t>ROA</a:t>
            </a:r>
            <a:r>
              <a:rPr kumimoji="1" lang="zh-CN" altLang="en-US" dirty="0" smtClean="0"/>
              <a:t>负载，包括</a:t>
            </a:r>
            <a:r>
              <a:rPr kumimoji="1" lang="en-US" altLang="zh-CN" dirty="0" smtClean="0"/>
              <a:t>EE</a:t>
            </a:r>
            <a:r>
              <a:rPr kumimoji="1" lang="zh-CN" altLang="en-US" dirty="0" smtClean="0"/>
              <a:t>证书中的前缀和</a:t>
            </a:r>
            <a:r>
              <a:rPr kumimoji="1" lang="en-US" altLang="zh-CN" dirty="0" smtClean="0"/>
              <a:t>AS</a:t>
            </a:r>
            <a:r>
              <a:rPr kumimoji="1" lang="zh-CN" altLang="en-US" dirty="0" smtClean="0"/>
              <a:t>号</a:t>
            </a:r>
            <a:endParaRPr kumimoji="1" lang="en-US" altLang="zh-CN" dirty="0" smtClean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dirty="0" smtClean="0"/>
              <a:t>用</a:t>
            </a:r>
            <a:r>
              <a:rPr kumimoji="1" lang="en-US" altLang="zh-CN" dirty="0" smtClean="0"/>
              <a:t>EE</a:t>
            </a:r>
            <a:r>
              <a:rPr kumimoji="1" lang="zh-CN" altLang="en-US" dirty="0" smtClean="0"/>
              <a:t>证书中公钥所对应的私钥对</a:t>
            </a:r>
            <a:r>
              <a:rPr kumimoji="1" lang="en-US" altLang="zh-CN" dirty="0" smtClean="0"/>
              <a:t>ROA</a:t>
            </a:r>
            <a:r>
              <a:rPr kumimoji="1" lang="zh-CN" altLang="en-US" dirty="0" smtClean="0"/>
              <a:t>签名</a:t>
            </a:r>
            <a:endParaRPr kumimoji="1" lang="en-US" altLang="zh-CN" dirty="0" smtClean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dirty="0" smtClean="0"/>
              <a:t>将</a:t>
            </a:r>
            <a:r>
              <a:rPr kumimoji="1" lang="en-US" altLang="zh-CN" dirty="0" smtClean="0"/>
              <a:t>EE</a:t>
            </a:r>
            <a:r>
              <a:rPr kumimoji="1" lang="zh-CN" altLang="en-US" dirty="0" smtClean="0"/>
              <a:t>证书和</a:t>
            </a:r>
            <a:r>
              <a:rPr kumimoji="1" lang="en-US" altLang="zh-CN" dirty="0" smtClean="0"/>
              <a:t>ROA</a:t>
            </a:r>
            <a:r>
              <a:rPr kumimoji="1" lang="zh-CN" altLang="en-US" dirty="0" smtClean="0"/>
              <a:t>上传到</a:t>
            </a:r>
            <a:r>
              <a:rPr kumimoji="1" lang="en-US" altLang="zh-CN" dirty="0" smtClean="0"/>
              <a:t>REPO</a:t>
            </a:r>
            <a:r>
              <a:rPr kumimoji="1" lang="zh-CN" altLang="en-US" dirty="0" smtClean="0"/>
              <a:t>系统</a:t>
            </a:r>
            <a:endParaRPr kumimoji="1" lang="en-US" altLang="zh-CN" dirty="0" smtClean="0"/>
          </a:p>
          <a:p>
            <a:pPr marL="914400" lvl="1" indent="-457200">
              <a:buFont typeface="+mj-lt"/>
              <a:buAutoNum type="arabicPeriod"/>
            </a:pP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</a:pPr>
            <a:endParaRPr kumimoji="1" lang="en-US" altLang="zh-CN" dirty="0" smtClean="0"/>
          </a:p>
          <a:p>
            <a:pPr marL="914400" lvl="1" indent="-457200">
              <a:buFont typeface="+mj-lt"/>
              <a:buAutoNum type="arabicPeriod"/>
            </a:pP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</a:pPr>
            <a:endParaRPr kumimoji="1" lang="en-US" altLang="zh-CN" dirty="0" smtClean="0"/>
          </a:p>
          <a:p>
            <a:pPr marL="914400" lvl="1" indent="-457200">
              <a:buFont typeface="+mj-lt"/>
              <a:buAutoNum type="arabicPeriod"/>
            </a:pPr>
            <a:endParaRPr kumimoji="1" lang="en-US" altLang="zh-CN" dirty="0"/>
          </a:p>
          <a:p>
            <a:pPr marL="457200" lvl="1" indent="0">
              <a:buNone/>
            </a:pPr>
            <a:endParaRPr kumimoji="1" lang="en-US" altLang="zh-CN" dirty="0" smtClean="0"/>
          </a:p>
          <a:p>
            <a:pPr marL="457200" lvl="1" indent="0">
              <a:buNone/>
            </a:pPr>
            <a:r>
              <a:rPr kumimoji="1" lang="en-US" altLang="zh-CN" dirty="0" smtClean="0"/>
              <a:t>AS 0 ROA</a:t>
            </a:r>
            <a:r>
              <a:rPr kumimoji="1" lang="zh-CN" altLang="en-US" dirty="0" smtClean="0"/>
              <a:t>：前缀不可全球路由，例如</a:t>
            </a:r>
            <a:r>
              <a:rPr kumimoji="1" lang="en-US" altLang="zh-CN" dirty="0" smtClean="0"/>
              <a:t>192.168/16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53</a:t>
            </a:fld>
            <a:endParaRPr kumimoji="1" lang="zh-CN" altLang="en-US" dirty="0"/>
          </a:p>
        </p:txBody>
      </p:sp>
      <p:sp>
        <p:nvSpPr>
          <p:cNvPr id="5" name="圆角矩形 4"/>
          <p:cNvSpPr/>
          <p:nvPr/>
        </p:nvSpPr>
        <p:spPr>
          <a:xfrm>
            <a:off x="6307409" y="4546276"/>
            <a:ext cx="1101756" cy="443088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AS2527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1692009" y="5131790"/>
            <a:ext cx="2135017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211.120.132.0/22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grpSp>
        <p:nvGrpSpPr>
          <p:cNvPr id="12" name="组 11"/>
          <p:cNvGrpSpPr/>
          <p:nvPr/>
        </p:nvGrpSpPr>
        <p:grpSpPr>
          <a:xfrm>
            <a:off x="4812658" y="4105882"/>
            <a:ext cx="540460" cy="1009809"/>
            <a:chOff x="4049059" y="1703294"/>
            <a:chExt cx="567765" cy="1060824"/>
          </a:xfrm>
          <a:solidFill>
            <a:schemeClr val="accent1"/>
          </a:solidFill>
        </p:grpSpPr>
        <p:sp>
          <p:nvSpPr>
            <p:cNvPr id="13" name="椭圆 12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sp>
        <p:nvSpPr>
          <p:cNvPr id="18" name="圆角矩形 17"/>
          <p:cNvSpPr/>
          <p:nvPr/>
        </p:nvSpPr>
        <p:spPr>
          <a:xfrm>
            <a:off x="5239900" y="5112202"/>
            <a:ext cx="2135017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211.120.132.0/22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grpSp>
        <p:nvGrpSpPr>
          <p:cNvPr id="22" name="组 21"/>
          <p:cNvGrpSpPr/>
          <p:nvPr/>
        </p:nvGrpSpPr>
        <p:grpSpPr>
          <a:xfrm>
            <a:off x="3234452" y="4121981"/>
            <a:ext cx="540460" cy="1009809"/>
            <a:chOff x="4049059" y="1703294"/>
            <a:chExt cx="567765" cy="1060824"/>
          </a:xfrm>
          <a:solidFill>
            <a:schemeClr val="accent1"/>
          </a:solidFill>
        </p:grpSpPr>
        <p:sp>
          <p:nvSpPr>
            <p:cNvPr id="23" name="椭圆 22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1178997" y="4114363"/>
            <a:ext cx="540460" cy="1009809"/>
            <a:chOff x="4049059" y="1703294"/>
            <a:chExt cx="567765" cy="1060824"/>
          </a:xfrm>
          <a:solidFill>
            <a:srgbClr val="FF0000"/>
          </a:solidFill>
        </p:grpSpPr>
        <p:sp>
          <p:nvSpPr>
            <p:cNvPr id="28" name="椭圆 27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875198" y="3745224"/>
            <a:ext cx="963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微软雅黑"/>
                <a:ea typeface="微软雅黑"/>
                <a:cs typeface="微软雅黑"/>
              </a:rPr>
              <a:t>CA</a:t>
            </a:r>
            <a:r>
              <a:rPr kumimoji="1" lang="zh-CN" altLang="en-US" dirty="0" smtClean="0">
                <a:latin typeface="微软雅黑"/>
                <a:ea typeface="微软雅黑"/>
                <a:cs typeface="微软雅黑"/>
              </a:rPr>
              <a:t>私钥</a:t>
            </a:r>
            <a:endParaRPr kumimoji="1" lang="zh-CN" altLang="en-US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704264" y="3741984"/>
            <a:ext cx="900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微软雅黑"/>
                <a:ea typeface="微软雅黑"/>
                <a:cs typeface="微软雅黑"/>
              </a:rPr>
              <a:t>EE</a:t>
            </a:r>
            <a:r>
              <a:rPr kumimoji="1" lang="zh-CN" altLang="en-US" dirty="0" smtClean="0">
                <a:latin typeface="微软雅黑"/>
                <a:ea typeface="微软雅黑"/>
                <a:cs typeface="微软雅黑"/>
              </a:rPr>
              <a:t>私钥</a:t>
            </a:r>
            <a:endParaRPr kumimoji="1" lang="zh-CN" altLang="en-US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182838" y="3743455"/>
            <a:ext cx="900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微软雅黑"/>
                <a:ea typeface="微软雅黑"/>
                <a:cs typeface="微软雅黑"/>
              </a:rPr>
              <a:t>EE</a:t>
            </a:r>
            <a:r>
              <a:rPr kumimoji="1" lang="zh-CN" altLang="en-US" dirty="0" smtClean="0">
                <a:latin typeface="微软雅黑"/>
                <a:ea typeface="微软雅黑"/>
                <a:cs typeface="微软雅黑"/>
              </a:rPr>
              <a:t>公钥</a:t>
            </a:r>
            <a:endParaRPr kumimoji="1" lang="zh-CN" altLang="en-US" dirty="0">
              <a:latin typeface="微软雅黑"/>
              <a:ea typeface="微软雅黑"/>
              <a:cs typeface="微软雅黑"/>
            </a:endParaRPr>
          </a:p>
        </p:txBody>
      </p:sp>
      <p:cxnSp>
        <p:nvCxnSpPr>
          <p:cNvPr id="36" name="直线箭头连接符 35"/>
          <p:cNvCxnSpPr>
            <a:stCxn id="23" idx="6"/>
            <a:endCxn id="13" idx="2"/>
          </p:cNvCxnSpPr>
          <p:nvPr/>
        </p:nvCxnSpPr>
        <p:spPr>
          <a:xfrm flipV="1">
            <a:off x="3774912" y="4312111"/>
            <a:ext cx="1037746" cy="16099"/>
          </a:xfrm>
          <a:prstGeom prst="straightConnector1">
            <a:avLst/>
          </a:prstGeom>
          <a:ln w="57150" cmpd="sng">
            <a:solidFill>
              <a:srgbClr val="008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45626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REPO</a:t>
            </a:r>
            <a:r>
              <a:rPr kumimoji="1" lang="zh-CN" altLang="en-US" dirty="0" smtClean="0"/>
              <a:t>及所存储数据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81358"/>
            <a:ext cx="8229600" cy="544431"/>
          </a:xfrm>
        </p:spPr>
        <p:txBody>
          <a:bodyPr/>
          <a:lstStyle/>
          <a:p>
            <a:r>
              <a:rPr lang="zh-CN" altLang="en-US" sz="2000" b="1" dirty="0" smtClean="0"/>
              <a:t>目的：一个分布式</a:t>
            </a:r>
            <a:r>
              <a:rPr lang="en-US" altLang="zh-CN" sz="2000" b="1" dirty="0" smtClean="0"/>
              <a:t>REPO</a:t>
            </a:r>
            <a:r>
              <a:rPr lang="zh-CN" altLang="en-US" sz="2000" b="1" dirty="0" smtClean="0"/>
              <a:t>存储签名对象，提供给</a:t>
            </a:r>
            <a:r>
              <a:rPr lang="en-US" altLang="zh-CN" sz="2000" b="1" dirty="0" smtClean="0"/>
              <a:t>LIR/ISP</a:t>
            </a:r>
            <a:r>
              <a:rPr lang="zh-CN" altLang="en-US" sz="2000" b="1" dirty="0" smtClean="0"/>
              <a:t>来验证所有</a:t>
            </a:r>
            <a:r>
              <a:rPr lang="en-US" altLang="zh-CN" sz="2000" b="1" dirty="0" smtClean="0"/>
              <a:t>ROA</a:t>
            </a:r>
          </a:p>
          <a:p>
            <a:r>
              <a:rPr lang="zh-CN" altLang="en-US" sz="2000" b="1" dirty="0" smtClean="0"/>
              <a:t>一个</a:t>
            </a:r>
            <a:r>
              <a:rPr lang="en-US" altLang="zh-CN" sz="2000" b="1" dirty="0" smtClean="0"/>
              <a:t>CA</a:t>
            </a:r>
            <a:r>
              <a:rPr lang="zh-CN" altLang="en-US" sz="2000" b="1" dirty="0" smtClean="0"/>
              <a:t>的</a:t>
            </a:r>
            <a:r>
              <a:rPr lang="en-US" altLang="zh-CN" sz="2000" b="1" dirty="0" smtClean="0"/>
              <a:t>REPO</a:t>
            </a:r>
            <a:r>
              <a:rPr lang="zh-CN" altLang="en-US" sz="2000" b="1" dirty="0" smtClean="0"/>
              <a:t>数据库：</a:t>
            </a:r>
            <a:endParaRPr lang="en-US" altLang="zh-CN" sz="2000" b="1" dirty="0"/>
          </a:p>
          <a:p>
            <a:pPr lvl="1"/>
            <a:r>
              <a:rPr lang="en-US" altLang="zh-CN" sz="1600" b="1" dirty="0"/>
              <a:t>manifest</a:t>
            </a:r>
            <a:r>
              <a:rPr lang="zh-CN" altLang="en-US" sz="1600" b="1" dirty="0"/>
              <a:t>（清单</a:t>
            </a:r>
            <a:r>
              <a:rPr lang="zh-CN" altLang="en-US" sz="1600" b="1" dirty="0" smtClean="0"/>
              <a:t>）</a:t>
            </a:r>
            <a:r>
              <a:rPr lang="zh-CN" altLang="zh-CN" sz="1600" b="1" dirty="0" smtClean="0"/>
              <a:t>：</a:t>
            </a:r>
            <a:r>
              <a:rPr lang="en-US" altLang="zh-CN" sz="1600" b="1" dirty="0" smtClean="0"/>
              <a:t>REPO</a:t>
            </a:r>
            <a:r>
              <a:rPr lang="zh-CN" altLang="en-US" sz="1600" b="1" dirty="0" smtClean="0"/>
              <a:t>中所有签名对象的列表</a:t>
            </a:r>
            <a:r>
              <a:rPr lang="zh-CN" altLang="zh-CN" sz="1600" b="1" dirty="0" smtClean="0"/>
              <a:t>（</a:t>
            </a:r>
            <a:r>
              <a:rPr lang="zh-CN" altLang="en-US" sz="1600" b="1" dirty="0" smtClean="0"/>
              <a:t>除清单之外），清单的签名被包含在一个</a:t>
            </a:r>
            <a:r>
              <a:rPr lang="en-US" altLang="zh-CN" sz="1600" b="1" dirty="0" smtClean="0"/>
              <a:t>EE</a:t>
            </a:r>
            <a:r>
              <a:rPr lang="zh-CN" altLang="en-US" sz="1600" b="1" dirty="0" smtClean="0"/>
              <a:t>证书中</a:t>
            </a:r>
            <a:endParaRPr lang="en-US" altLang="zh-CN" sz="1600" b="1" dirty="0" smtClean="0"/>
          </a:p>
          <a:p>
            <a:pPr lvl="2"/>
            <a:r>
              <a:rPr lang="en-US" altLang="zh-CN" sz="1600" dirty="0"/>
              <a:t>(1) </a:t>
            </a:r>
            <a:r>
              <a:rPr lang="zh-CN" altLang="en-US" sz="1600" dirty="0" smtClean="0"/>
              <a:t>清单号（数字递增）</a:t>
            </a:r>
            <a:endParaRPr lang="en-US" altLang="zh-CN" sz="1600" dirty="0"/>
          </a:p>
          <a:p>
            <a:pPr lvl="2"/>
            <a:r>
              <a:rPr lang="en-US" altLang="zh-CN" sz="1600" dirty="0" smtClean="0"/>
              <a:t>(</a:t>
            </a:r>
            <a:r>
              <a:rPr lang="en-US" altLang="zh-CN" sz="1600" dirty="0"/>
              <a:t>2</a:t>
            </a:r>
            <a:r>
              <a:rPr lang="en-US" altLang="zh-CN" sz="1600" dirty="0" smtClean="0"/>
              <a:t>)</a:t>
            </a:r>
            <a:r>
              <a:rPr lang="zh-CN" altLang="en-US" sz="1600" dirty="0" smtClean="0"/>
              <a:t> 发布时间</a:t>
            </a:r>
            <a:endParaRPr lang="en-US" altLang="zh-CN" sz="1600" dirty="0"/>
          </a:p>
          <a:p>
            <a:pPr lvl="2"/>
            <a:r>
              <a:rPr lang="en-US" altLang="zh-CN" sz="1600" dirty="0" smtClean="0"/>
              <a:t>(</a:t>
            </a:r>
            <a:r>
              <a:rPr lang="en-US" altLang="zh-CN" sz="1600" dirty="0"/>
              <a:t>3</a:t>
            </a:r>
            <a:r>
              <a:rPr lang="en-US" altLang="zh-CN" sz="1600" dirty="0" smtClean="0"/>
              <a:t>)</a:t>
            </a:r>
            <a:r>
              <a:rPr lang="zh-CN" altLang="en-US" sz="1600" dirty="0" smtClean="0"/>
              <a:t> 下一次计划更新时间</a:t>
            </a:r>
            <a:endParaRPr lang="en-US" altLang="zh-CN" sz="1600" dirty="0" smtClean="0"/>
          </a:p>
          <a:p>
            <a:pPr lvl="2"/>
            <a:r>
              <a:rPr lang="en-US" altLang="zh-CN" sz="1600" dirty="0" smtClean="0"/>
              <a:t>(</a:t>
            </a:r>
            <a:r>
              <a:rPr lang="en-US" altLang="zh-CN" sz="1600" dirty="0"/>
              <a:t>4) </a:t>
            </a:r>
            <a:r>
              <a:rPr lang="zh-CN" altLang="en-US" sz="1600" dirty="0" smtClean="0"/>
              <a:t>一个文件和哈希值对的列表</a:t>
            </a:r>
            <a:r>
              <a:rPr lang="en-US" altLang="zh-CN" sz="1600" dirty="0" smtClean="0"/>
              <a:t>.</a:t>
            </a:r>
            <a:endParaRPr lang="en-US" altLang="zh-CN" sz="1600" b="1" dirty="0"/>
          </a:p>
          <a:p>
            <a:pPr lvl="1"/>
            <a:r>
              <a:rPr lang="zh-CN" altLang="en-US" sz="1600" b="1" dirty="0" smtClean="0"/>
              <a:t>所有</a:t>
            </a:r>
            <a:r>
              <a:rPr lang="en-US" altLang="zh-CN" sz="1600" b="1" dirty="0" smtClean="0"/>
              <a:t>RC</a:t>
            </a:r>
            <a:r>
              <a:rPr lang="zh-CN" altLang="en-US" sz="1600" b="1" dirty="0" smtClean="0"/>
              <a:t>：</a:t>
            </a:r>
            <a:r>
              <a:rPr lang="en-US" altLang="zh-CN" sz="1600" b="1" dirty="0" smtClean="0"/>
              <a:t>CA</a:t>
            </a:r>
            <a:r>
              <a:rPr lang="zh-CN" altLang="en-US" sz="1600" b="1" dirty="0" smtClean="0"/>
              <a:t>和</a:t>
            </a:r>
            <a:r>
              <a:rPr lang="en-US" altLang="zh-CN" sz="1600" b="1" dirty="0" smtClean="0"/>
              <a:t>EE</a:t>
            </a:r>
            <a:r>
              <a:rPr lang="zh-CN" altLang="en-US" sz="1600" b="1" dirty="0" smtClean="0"/>
              <a:t>证书</a:t>
            </a:r>
            <a:endParaRPr lang="en-US" altLang="zh-CN" sz="1600" b="1" dirty="0" smtClean="0"/>
          </a:p>
          <a:p>
            <a:pPr lvl="1"/>
            <a:r>
              <a:rPr lang="en-US" altLang="zh-CN" sz="1600" b="1" dirty="0" smtClean="0"/>
              <a:t>CRL(</a:t>
            </a:r>
            <a:r>
              <a:rPr lang="zh-CN" altLang="en-US" sz="1600" b="1" dirty="0" smtClean="0"/>
              <a:t>证书召回列表</a:t>
            </a:r>
            <a:r>
              <a:rPr lang="en-US" altLang="zh-CN" sz="1600" b="1" dirty="0" smtClean="0"/>
              <a:t>)</a:t>
            </a:r>
          </a:p>
          <a:p>
            <a:pPr lvl="1"/>
            <a:r>
              <a:rPr lang="en-US" altLang="zh-CN" sz="1600" b="1" dirty="0" smtClean="0"/>
              <a:t>ROA</a:t>
            </a:r>
          </a:p>
          <a:p>
            <a:r>
              <a:rPr lang="zh-CN" altLang="en-US" sz="2000" b="1" dirty="0" smtClean="0"/>
              <a:t>理想情况下，每个</a:t>
            </a:r>
            <a:r>
              <a:rPr lang="en-US" altLang="zh-CN" sz="2000" dirty="0" smtClean="0"/>
              <a:t>RIR</a:t>
            </a:r>
            <a:r>
              <a:rPr lang="zh-CN" altLang="en-US" sz="2000" dirty="0" smtClean="0"/>
              <a:t>维护本地区内所有实体的</a:t>
            </a:r>
            <a:r>
              <a:rPr lang="en-US" altLang="zh-CN" sz="2000" dirty="0" smtClean="0"/>
              <a:t>PKI</a:t>
            </a:r>
            <a:r>
              <a:rPr lang="zh-CN" altLang="en-US" sz="2000" dirty="0" smtClean="0"/>
              <a:t>数据。</a:t>
            </a:r>
            <a:endParaRPr lang="en-US" altLang="zh-CN" sz="20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54</a:t>
            </a:fld>
            <a:endParaRPr kumimoji="1" lang="zh-CN" altLang="en-US" dirty="0"/>
          </a:p>
        </p:txBody>
      </p:sp>
      <p:sp>
        <p:nvSpPr>
          <p:cNvPr id="18" name="幻灯片编号占位符 3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457200" rtl="0" eaLnBrk="1" latinLnBrk="0" hangingPunct="1"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微软雅黑"/>
                <a:cs typeface="Arial Black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835BB53-2BF5-C745-A0E3-3E773430534C}" type="slidenum">
              <a:rPr kumimoji="1" lang="zh-CN" altLang="en-US" smtClean="0"/>
              <a:pPr/>
              <a:t>54</a:t>
            </a:fld>
            <a:endParaRPr kumimoji="1" lang="zh-CN" altLang="en-US" dirty="0"/>
          </a:p>
        </p:txBody>
      </p:sp>
      <p:sp>
        <p:nvSpPr>
          <p:cNvPr id="48" name="内容占位符 2"/>
          <p:cNvSpPr txBox="1">
            <a:spLocks/>
          </p:cNvSpPr>
          <p:nvPr/>
        </p:nvSpPr>
        <p:spPr>
          <a:xfrm>
            <a:off x="457200" y="1181358"/>
            <a:ext cx="8229600" cy="53988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1pPr>
            <a:lvl2pPr marL="742950" indent="-28575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2pPr>
            <a:lvl3pPr marL="1143000" indent="-2286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3pPr>
            <a:lvl4pPr marL="1600200" indent="-2286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4pPr>
            <a:lvl5pPr marL="2057400" indent="-2286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551497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Trust Anchor Locator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pl-PL" altLang="zh-CN" sz="1600" dirty="0" err="1" smtClean="0"/>
              <a:t>An</a:t>
            </a:r>
            <a:r>
              <a:rPr lang="pl-PL" altLang="zh-CN" sz="1600" dirty="0" smtClean="0"/>
              <a:t> </a:t>
            </a:r>
            <a:r>
              <a:rPr lang="pl-PL" altLang="zh-CN" sz="1600" dirty="0" err="1"/>
              <a:t>rsync</a:t>
            </a:r>
            <a:r>
              <a:rPr lang="pl-PL" altLang="zh-CN" sz="1600" dirty="0"/>
              <a:t> URI [RFC5781],</a:t>
            </a:r>
          </a:p>
          <a:p>
            <a:pPr>
              <a:buFont typeface="+mj-lt"/>
              <a:buAutoNum type="arabicPeriod"/>
            </a:pPr>
            <a:r>
              <a:rPr lang="pl-PL" altLang="zh-CN" sz="1600" dirty="0"/>
              <a:t>A &lt;CRLF&gt; </a:t>
            </a:r>
            <a:r>
              <a:rPr lang="pl-PL" altLang="zh-CN" sz="1600" dirty="0" err="1"/>
              <a:t>or</a:t>
            </a:r>
            <a:r>
              <a:rPr lang="pl-PL" altLang="zh-CN" sz="1600" dirty="0"/>
              <a:t> &lt;LF&gt; </a:t>
            </a:r>
            <a:r>
              <a:rPr lang="pl-PL" altLang="zh-CN" sz="1600" dirty="0" err="1"/>
              <a:t>line</a:t>
            </a:r>
            <a:r>
              <a:rPr lang="pl-PL" altLang="zh-CN" sz="1600" dirty="0"/>
              <a:t> </a:t>
            </a:r>
            <a:r>
              <a:rPr lang="pl-PL" altLang="zh-CN" sz="1600" dirty="0" err="1"/>
              <a:t>break</a:t>
            </a:r>
            <a:r>
              <a:rPr lang="pl-PL" altLang="zh-CN" sz="1600" dirty="0"/>
              <a:t>, and</a:t>
            </a:r>
          </a:p>
          <a:p>
            <a:pPr>
              <a:buFont typeface="+mj-lt"/>
              <a:buAutoNum type="arabicPeriod"/>
            </a:pPr>
            <a:r>
              <a:rPr lang="pl-PL" altLang="zh-CN" sz="1600" dirty="0"/>
              <a:t>A </a:t>
            </a:r>
            <a:r>
              <a:rPr lang="pl-PL" altLang="zh-CN" sz="1600" dirty="0" err="1"/>
              <a:t>subjectPublicKeyInfo</a:t>
            </a:r>
            <a:r>
              <a:rPr lang="pl-PL" altLang="zh-CN" sz="1600" dirty="0"/>
              <a:t> [RFC5280] in DER format [X.509], </a:t>
            </a:r>
            <a:r>
              <a:rPr lang="pl-PL" altLang="zh-CN" sz="1600" dirty="0" err="1"/>
              <a:t>encoded</a:t>
            </a:r>
            <a:r>
              <a:rPr lang="pl-PL" altLang="zh-CN" sz="1600" dirty="0"/>
              <a:t> in </a:t>
            </a:r>
            <a:r>
              <a:rPr lang="pl-PL" altLang="zh-CN" sz="1600" dirty="0" smtClean="0"/>
              <a:t>Base64</a:t>
            </a:r>
            <a:endParaRPr lang="pl-PL" altLang="zh-CN" sz="1600" dirty="0"/>
          </a:p>
          <a:p>
            <a:pPr marL="0" indent="0">
              <a:buNone/>
            </a:pPr>
            <a:r>
              <a:rPr lang="en-US" altLang="zh-CN" sz="1600" dirty="0" err="1"/>
              <a:t>SubjectPublicKeyInfo</a:t>
            </a:r>
            <a:r>
              <a:rPr lang="en-US" altLang="zh-CN" sz="1600" dirty="0"/>
              <a:t>  ::=  SEQUENCE  {</a:t>
            </a:r>
          </a:p>
          <a:p>
            <a:pPr marL="0" indent="0">
              <a:buNone/>
            </a:pPr>
            <a:r>
              <a:rPr lang="en-US" altLang="zh-CN" sz="1600" dirty="0"/>
              <a:t>        algorithm            </a:t>
            </a:r>
            <a:r>
              <a:rPr lang="en-US" altLang="zh-CN" sz="1600" dirty="0" err="1"/>
              <a:t>AlgorithmIdentifier</a:t>
            </a:r>
            <a:r>
              <a:rPr lang="en-US" altLang="zh-CN" sz="1600" dirty="0"/>
              <a:t>,</a:t>
            </a:r>
          </a:p>
          <a:p>
            <a:pPr marL="0" indent="0">
              <a:buNone/>
            </a:pPr>
            <a:r>
              <a:rPr lang="en-US" altLang="zh-CN" sz="1600" dirty="0"/>
              <a:t>        </a:t>
            </a:r>
            <a:r>
              <a:rPr lang="en-US" altLang="zh-CN" sz="1600" dirty="0" err="1"/>
              <a:t>subjectPublicKey</a:t>
            </a:r>
            <a:r>
              <a:rPr lang="en-US" altLang="zh-CN" sz="1600" dirty="0"/>
              <a:t>     BIT STRING  }</a:t>
            </a:r>
          </a:p>
          <a:p>
            <a:pPr marL="0" indent="0">
              <a:buNone/>
            </a:pPr>
            <a:r>
              <a:rPr lang="zh-CN" altLang="en-US" sz="1600" dirty="0" smtClean="0"/>
              <a:t>一个</a:t>
            </a:r>
            <a:r>
              <a:rPr lang="en-US" altLang="zh-CN" sz="1600" dirty="0" smtClean="0"/>
              <a:t>TAL</a:t>
            </a:r>
            <a:r>
              <a:rPr lang="zh-CN" altLang="en-US" sz="1600" dirty="0" smtClean="0"/>
              <a:t>例子：</a:t>
            </a:r>
            <a:endParaRPr lang="en-US" altLang="zh-CN" sz="1600" dirty="0" smtClean="0"/>
          </a:p>
          <a:p>
            <a:pPr marL="0" indent="0">
              <a:buNone/>
            </a:pPr>
            <a:r>
              <a:rPr lang="en-US" altLang="zh-CN" sz="1600" dirty="0" err="1" smtClean="0"/>
              <a:t>rsync</a:t>
            </a:r>
            <a:r>
              <a:rPr lang="en-US" altLang="zh-CN" sz="1600" dirty="0"/>
              <a:t>://</a:t>
            </a:r>
            <a:r>
              <a:rPr lang="en-US" altLang="zh-CN" sz="1600" dirty="0" err="1"/>
              <a:t>rpki.example.org</a:t>
            </a:r>
            <a:r>
              <a:rPr lang="en-US" altLang="zh-CN" sz="1600" dirty="0"/>
              <a:t>/</a:t>
            </a:r>
            <a:r>
              <a:rPr lang="en-US" altLang="zh-CN" sz="1600" dirty="0" err="1"/>
              <a:t>rpki</a:t>
            </a:r>
            <a:r>
              <a:rPr lang="en-US" altLang="zh-CN" sz="1600" dirty="0"/>
              <a:t>/hedgehog/</a:t>
            </a:r>
            <a:r>
              <a:rPr lang="en-US" altLang="zh-CN" sz="1600" dirty="0" err="1"/>
              <a:t>root.cer</a:t>
            </a:r>
            <a:endParaRPr lang="en-US" altLang="zh-CN" sz="1600" dirty="0"/>
          </a:p>
          <a:p>
            <a:pPr marL="0" indent="0">
              <a:buNone/>
            </a:pPr>
            <a:r>
              <a:rPr lang="en-US" altLang="zh-CN" sz="1600" dirty="0"/>
              <a:t>   MIIBIjANBgkqhkiG9w0BAQEFAAOCAQ8AMIIBCgKCAQEAovWQL2lh6knDx</a:t>
            </a:r>
          </a:p>
          <a:p>
            <a:pPr marL="0" indent="0">
              <a:buNone/>
            </a:pPr>
            <a:r>
              <a:rPr lang="en-US" altLang="zh-CN" sz="1600" dirty="0"/>
              <a:t>   GUG5hbtCXvvh4AOzjhDkSHlj22gn/1oiM9IeDATIwP44vhQ6L/xvuk7W6</a:t>
            </a:r>
          </a:p>
          <a:p>
            <a:pPr marL="0" indent="0">
              <a:buNone/>
            </a:pPr>
            <a:r>
              <a:rPr lang="en-US" altLang="zh-CN" sz="1600" dirty="0"/>
              <a:t>   Kfa5ygmqQ+xOZOwTWPcrUbqaQyPNxokuivzyvqVZVDecOEqs78q58mSp9</a:t>
            </a:r>
          </a:p>
          <a:p>
            <a:pPr marL="0" indent="0">
              <a:buNone/>
            </a:pPr>
            <a:r>
              <a:rPr lang="en-US" altLang="zh-CN" sz="1600" dirty="0"/>
              <a:t>   nbtxmLRW7B67SJCBSzfa5XpVyXYEgYAjkk3fpmefU+AcxtxvvHB5OVPIa</a:t>
            </a:r>
          </a:p>
          <a:p>
            <a:pPr marL="0" indent="0">
              <a:buNone/>
            </a:pPr>
            <a:r>
              <a:rPr lang="en-US" altLang="zh-CN" sz="1600" dirty="0"/>
              <a:t>   BfPcs80ICMgHQX+fphvute9XLxjfJKJWkhZqZ0v7pZm2uhkcPx1PMGcrG</a:t>
            </a:r>
          </a:p>
          <a:p>
            <a:pPr marL="0" indent="0">
              <a:buNone/>
            </a:pPr>
            <a:r>
              <a:rPr lang="en-US" altLang="zh-CN" sz="1600" dirty="0"/>
              <a:t>   ee0WSDC3fr3erLueagpiLsFjwwpX6F+Ms8vqz45H+DKmYKvPSstZjCCq9</a:t>
            </a:r>
          </a:p>
          <a:p>
            <a:pPr marL="0" indent="0">
              <a:buNone/>
            </a:pPr>
            <a:r>
              <a:rPr lang="en-US" altLang="zh-CN" sz="1600" dirty="0"/>
              <a:t>   aJ0qANT9OtnfSDOS+aLRPjZryCNyvvBHxZXqj5YCGKtwIDAQAB</a:t>
            </a:r>
          </a:p>
          <a:p>
            <a:pPr marL="0" indent="0">
              <a:buNone/>
            </a:pPr>
            <a:endParaRPr kumimoji="1" lang="zh-CN" altLang="en-US" sz="16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55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623722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REPO Publication Point(</a:t>
            </a:r>
            <a:r>
              <a:rPr kumimoji="1" lang="zh-CN" altLang="en-US" dirty="0" smtClean="0"/>
              <a:t>发布点</a:t>
            </a:r>
            <a:r>
              <a:rPr kumimoji="1" lang="en-US" altLang="zh-CN" dirty="0" smtClean="0"/>
              <a:t>)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56</a:t>
            </a:fld>
            <a:endParaRPr kumimoji="1" lang="zh-CN" altLang="en-US" dirty="0"/>
          </a:p>
        </p:txBody>
      </p:sp>
      <p:sp>
        <p:nvSpPr>
          <p:cNvPr id="5" name="折角形 4"/>
          <p:cNvSpPr/>
          <p:nvPr/>
        </p:nvSpPr>
        <p:spPr>
          <a:xfrm>
            <a:off x="3458973" y="1058961"/>
            <a:ext cx="2101721" cy="1419166"/>
          </a:xfrm>
          <a:prstGeom prst="foldedCorner">
            <a:avLst>
              <a:gd name="adj" fmla="val 26471"/>
            </a:avLst>
          </a:prstGeom>
          <a:solidFill>
            <a:schemeClr val="bg1"/>
          </a:solidFill>
          <a:ln w="381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证书</a:t>
            </a:r>
            <a:r>
              <a:rPr kumimoji="1" lang="en-US" altLang="zh-CN" sz="20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A</a:t>
            </a:r>
          </a:p>
          <a:p>
            <a:pPr algn="ctr"/>
            <a:endParaRPr kumimoji="1" lang="en-US" altLang="zh-CN" sz="20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endParaRPr kumimoji="1" lang="en-US" altLang="zh-CN" sz="20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3940121" y="1427042"/>
            <a:ext cx="1101756" cy="443088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AIA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3927791" y="1948556"/>
            <a:ext cx="1101756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>
                <a:latin typeface="Arial Black"/>
                <a:cs typeface="Arial Black"/>
              </a:rPr>
              <a:t>S</a:t>
            </a:r>
            <a:r>
              <a:rPr kumimoji="1" lang="en-US" altLang="zh-CN" sz="1600" dirty="0" smtClean="0">
                <a:latin typeface="Arial Black"/>
                <a:cs typeface="Arial Black"/>
              </a:rPr>
              <a:t>IA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8" name="折角形 7"/>
          <p:cNvSpPr/>
          <p:nvPr/>
        </p:nvSpPr>
        <p:spPr>
          <a:xfrm>
            <a:off x="708480" y="3516882"/>
            <a:ext cx="2978095" cy="1419166"/>
          </a:xfrm>
          <a:prstGeom prst="foldedCorner">
            <a:avLst>
              <a:gd name="adj" fmla="val 26471"/>
            </a:avLst>
          </a:prstGeom>
          <a:solidFill>
            <a:schemeClr val="bg1"/>
          </a:solidFill>
          <a:ln w="381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证书</a:t>
            </a:r>
            <a:r>
              <a:rPr kumimoji="1" lang="zh-CN" altLang="zh-CN" sz="2000" dirty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B</a:t>
            </a:r>
            <a:endParaRPr kumimoji="1" lang="en-US" altLang="zh-CN" sz="2000" dirty="0" smtClean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endParaRPr kumimoji="1" lang="en-US" altLang="zh-CN" sz="20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endParaRPr kumimoji="1" lang="en-US" altLang="zh-CN" sz="20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1189628" y="3884963"/>
            <a:ext cx="1101756" cy="443088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AIA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1177298" y="4406477"/>
            <a:ext cx="1101756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>
                <a:latin typeface="Arial Black"/>
                <a:cs typeface="Arial Black"/>
              </a:rPr>
              <a:t>S</a:t>
            </a:r>
            <a:r>
              <a:rPr kumimoji="1" lang="en-US" altLang="zh-CN" sz="1600" dirty="0" smtClean="0">
                <a:latin typeface="Arial Black"/>
                <a:cs typeface="Arial Black"/>
              </a:rPr>
              <a:t>IA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12" name="折角形 11"/>
          <p:cNvSpPr/>
          <p:nvPr/>
        </p:nvSpPr>
        <p:spPr>
          <a:xfrm>
            <a:off x="5425060" y="3516882"/>
            <a:ext cx="3094750" cy="1419166"/>
          </a:xfrm>
          <a:prstGeom prst="foldedCorner">
            <a:avLst>
              <a:gd name="adj" fmla="val 26471"/>
            </a:avLst>
          </a:prstGeom>
          <a:solidFill>
            <a:schemeClr val="bg1"/>
          </a:solidFill>
          <a:ln w="381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证书</a:t>
            </a:r>
            <a:r>
              <a:rPr kumimoji="1" lang="en-US" altLang="zh-CN" sz="20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C</a:t>
            </a:r>
          </a:p>
          <a:p>
            <a:pPr algn="ctr"/>
            <a:endParaRPr kumimoji="1" lang="en-US" altLang="zh-CN" sz="20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endParaRPr kumimoji="1" lang="en-US" altLang="zh-CN" sz="20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6892612" y="3884963"/>
            <a:ext cx="1101756" cy="443088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AIA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6880282" y="4406477"/>
            <a:ext cx="1101756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>
                <a:latin typeface="Arial Black"/>
                <a:cs typeface="Arial Black"/>
              </a:rPr>
              <a:t>S</a:t>
            </a:r>
            <a:r>
              <a:rPr kumimoji="1" lang="en-US" altLang="zh-CN" sz="1600" dirty="0" smtClean="0">
                <a:latin typeface="Arial Black"/>
                <a:cs typeface="Arial Black"/>
              </a:rPr>
              <a:t>IA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172616" y="3020602"/>
            <a:ext cx="8618447" cy="2280863"/>
          </a:xfrm>
          <a:prstGeom prst="roundRect">
            <a:avLst/>
          </a:prstGeom>
          <a:noFill/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 smtClean="0">
                <a:solidFill>
                  <a:schemeClr val="tx1"/>
                </a:solidFill>
                <a:latin typeface="微软雅黑"/>
                <a:ea typeface="微软雅黑"/>
                <a:cs typeface="微软雅黑"/>
              </a:rPr>
              <a:t>A</a:t>
            </a:r>
            <a:r>
              <a:rPr kumimoji="1" lang="zh-CN" altLang="en-US" sz="2000" dirty="0" smtClean="0">
                <a:solidFill>
                  <a:schemeClr val="tx1"/>
                </a:solidFill>
                <a:latin typeface="微软雅黑"/>
                <a:ea typeface="微软雅黑"/>
                <a:cs typeface="微软雅黑"/>
              </a:rPr>
              <a:t>的</a:t>
            </a:r>
            <a:r>
              <a:rPr kumimoji="1" lang="en-US" altLang="zh-CN" sz="2000" dirty="0" smtClean="0">
                <a:solidFill>
                  <a:schemeClr val="tx1"/>
                </a:solidFill>
                <a:latin typeface="微软雅黑"/>
                <a:ea typeface="微软雅黑"/>
                <a:cs typeface="微软雅黑"/>
              </a:rPr>
              <a:t>Repo</a:t>
            </a:r>
            <a:r>
              <a:rPr kumimoji="1" lang="zh-CN" altLang="en-US" sz="2000" dirty="0" smtClean="0">
                <a:solidFill>
                  <a:schemeClr val="tx1"/>
                </a:solidFill>
                <a:latin typeface="微软雅黑"/>
                <a:ea typeface="微软雅黑"/>
                <a:cs typeface="微软雅黑"/>
              </a:rPr>
              <a:t>目录</a:t>
            </a:r>
            <a:endParaRPr kumimoji="1" lang="en-US" altLang="zh-CN" sz="2000" dirty="0" smtClean="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sz="2000" dirty="0" smtClean="0">
                <a:solidFill>
                  <a:schemeClr val="tx1"/>
                </a:solidFill>
                <a:latin typeface="微软雅黑"/>
                <a:ea typeface="微软雅黑"/>
                <a:cs typeface="微软雅黑"/>
              </a:rPr>
              <a:t>与清单</a:t>
            </a:r>
            <a:endParaRPr kumimoji="1" lang="en-US" altLang="zh-CN" sz="2000" dirty="0" smtClean="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endParaRPr kumimoji="1" lang="en-US" altLang="zh-CN" sz="2000" dirty="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endParaRPr kumimoji="1" lang="en-US" altLang="zh-CN" sz="2000" dirty="0" smtClean="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endParaRPr kumimoji="1" lang="en-US" altLang="zh-CN" sz="2000" dirty="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endParaRPr kumimoji="1" lang="en-US" altLang="zh-CN" sz="2000" dirty="0" smtClean="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endParaRPr kumimoji="1" lang="zh-CN" altLang="en-US" sz="2000" dirty="0" smtClean="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cxnSp>
        <p:nvCxnSpPr>
          <p:cNvPr id="17" name="肘形连接符 16"/>
          <p:cNvCxnSpPr>
            <a:stCxn id="7" idx="2"/>
            <a:endCxn id="15" idx="0"/>
          </p:cNvCxnSpPr>
          <p:nvPr/>
        </p:nvCxnSpPr>
        <p:spPr>
          <a:xfrm rot="16200000" flipH="1">
            <a:off x="4165775" y="2704537"/>
            <a:ext cx="628958" cy="3171"/>
          </a:xfrm>
          <a:prstGeom prst="bentConnector3">
            <a:avLst/>
          </a:prstGeom>
          <a:ln w="57150" cmpd="sng">
            <a:solidFill>
              <a:srgbClr val="0080FF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9" idx="1"/>
            <a:endCxn id="5" idx="1"/>
          </p:cNvCxnSpPr>
          <p:nvPr/>
        </p:nvCxnSpPr>
        <p:spPr>
          <a:xfrm rot="10800000" flipH="1">
            <a:off x="1189627" y="1768545"/>
            <a:ext cx="2269345" cy="2337963"/>
          </a:xfrm>
          <a:prstGeom prst="bentConnector3">
            <a:avLst>
              <a:gd name="adj1" fmla="val -10073"/>
            </a:avLst>
          </a:prstGeom>
          <a:ln w="57150" cmpd="sng">
            <a:solidFill>
              <a:srgbClr val="0080FF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肘形连接符 21"/>
          <p:cNvCxnSpPr>
            <a:stCxn id="13" idx="3"/>
            <a:endCxn id="5" idx="3"/>
          </p:cNvCxnSpPr>
          <p:nvPr/>
        </p:nvCxnSpPr>
        <p:spPr>
          <a:xfrm flipH="1" flipV="1">
            <a:off x="5560694" y="1768544"/>
            <a:ext cx="2433674" cy="2337963"/>
          </a:xfrm>
          <a:prstGeom prst="bentConnector3">
            <a:avLst>
              <a:gd name="adj1" fmla="val -9393"/>
            </a:avLst>
          </a:prstGeom>
          <a:ln w="57150" cmpd="sng">
            <a:solidFill>
              <a:srgbClr val="0080FF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圆角矩形 24"/>
          <p:cNvSpPr/>
          <p:nvPr/>
        </p:nvSpPr>
        <p:spPr>
          <a:xfrm>
            <a:off x="670225" y="5880929"/>
            <a:ext cx="2128592" cy="828217"/>
          </a:xfrm>
          <a:prstGeom prst="roundRect">
            <a:avLst/>
          </a:prstGeom>
          <a:noFill/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 smtClean="0">
                <a:solidFill>
                  <a:schemeClr val="tx1"/>
                </a:solidFill>
                <a:latin typeface="微软雅黑"/>
                <a:ea typeface="微软雅黑"/>
                <a:cs typeface="微软雅黑"/>
              </a:rPr>
              <a:t>B</a:t>
            </a:r>
            <a:r>
              <a:rPr kumimoji="1" lang="zh-CN" altLang="en-US" sz="2000" dirty="0" smtClean="0">
                <a:solidFill>
                  <a:schemeClr val="tx1"/>
                </a:solidFill>
                <a:latin typeface="微软雅黑"/>
                <a:ea typeface="微软雅黑"/>
                <a:cs typeface="微软雅黑"/>
              </a:rPr>
              <a:t>的</a:t>
            </a:r>
            <a:r>
              <a:rPr kumimoji="1" lang="en-US" altLang="zh-CN" sz="2000" dirty="0" smtClean="0">
                <a:solidFill>
                  <a:schemeClr val="tx1"/>
                </a:solidFill>
                <a:latin typeface="微软雅黑"/>
                <a:ea typeface="微软雅黑"/>
                <a:cs typeface="微软雅黑"/>
              </a:rPr>
              <a:t>Repo</a:t>
            </a:r>
            <a:r>
              <a:rPr kumimoji="1" lang="zh-CN" altLang="en-US" sz="2000" dirty="0" smtClean="0">
                <a:solidFill>
                  <a:schemeClr val="tx1"/>
                </a:solidFill>
                <a:latin typeface="微软雅黑"/>
                <a:ea typeface="微软雅黑"/>
                <a:cs typeface="微软雅黑"/>
              </a:rPr>
              <a:t>目录</a:t>
            </a:r>
            <a:endParaRPr kumimoji="1" lang="en-US" altLang="zh-CN" sz="2000" dirty="0" smtClean="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sz="2000" dirty="0" smtClean="0">
                <a:solidFill>
                  <a:schemeClr val="tx1"/>
                </a:solidFill>
                <a:latin typeface="微软雅黑"/>
                <a:ea typeface="微软雅黑"/>
                <a:cs typeface="微软雅黑"/>
              </a:rPr>
              <a:t>与清单</a:t>
            </a:r>
            <a:endParaRPr kumimoji="1" lang="en-US" altLang="zh-CN" sz="2000" dirty="0" smtClean="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5842073" y="5880929"/>
            <a:ext cx="2128592" cy="828217"/>
          </a:xfrm>
          <a:prstGeom prst="roundRect">
            <a:avLst/>
          </a:prstGeom>
          <a:noFill/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 smtClean="0">
                <a:solidFill>
                  <a:schemeClr val="tx1"/>
                </a:solidFill>
                <a:latin typeface="微软雅黑"/>
                <a:ea typeface="微软雅黑"/>
                <a:cs typeface="微软雅黑"/>
              </a:rPr>
              <a:t>C</a:t>
            </a:r>
            <a:r>
              <a:rPr kumimoji="1" lang="zh-CN" altLang="en-US" sz="2000" dirty="0" smtClean="0">
                <a:solidFill>
                  <a:schemeClr val="tx1"/>
                </a:solidFill>
                <a:latin typeface="微软雅黑"/>
                <a:ea typeface="微软雅黑"/>
                <a:cs typeface="微软雅黑"/>
              </a:rPr>
              <a:t>的</a:t>
            </a:r>
            <a:r>
              <a:rPr kumimoji="1" lang="en-US" altLang="zh-CN" sz="2000" dirty="0" smtClean="0">
                <a:solidFill>
                  <a:schemeClr val="tx1"/>
                </a:solidFill>
                <a:latin typeface="微软雅黑"/>
                <a:ea typeface="微软雅黑"/>
                <a:cs typeface="微软雅黑"/>
              </a:rPr>
              <a:t>Repo</a:t>
            </a:r>
            <a:r>
              <a:rPr kumimoji="1" lang="zh-CN" altLang="en-US" sz="2000" dirty="0" smtClean="0">
                <a:solidFill>
                  <a:schemeClr val="tx1"/>
                </a:solidFill>
                <a:latin typeface="微软雅黑"/>
                <a:ea typeface="微软雅黑"/>
                <a:cs typeface="微软雅黑"/>
              </a:rPr>
              <a:t>目录</a:t>
            </a:r>
            <a:endParaRPr kumimoji="1" lang="en-US" altLang="zh-CN" sz="2000" dirty="0" smtClean="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  <a:p>
            <a:pPr algn="ctr"/>
            <a:r>
              <a:rPr kumimoji="1" lang="zh-CN" altLang="en-US" sz="2000" dirty="0" smtClean="0">
                <a:solidFill>
                  <a:schemeClr val="tx1"/>
                </a:solidFill>
                <a:latin typeface="微软雅黑"/>
                <a:ea typeface="微软雅黑"/>
                <a:cs typeface="微软雅黑"/>
              </a:rPr>
              <a:t>与清单</a:t>
            </a:r>
            <a:endParaRPr kumimoji="1" lang="en-US" altLang="zh-CN" sz="2000" dirty="0" smtClean="0">
              <a:solidFill>
                <a:schemeClr val="tx1"/>
              </a:solidFill>
              <a:latin typeface="微软雅黑"/>
              <a:ea typeface="微软雅黑"/>
              <a:cs typeface="微软雅黑"/>
            </a:endParaRPr>
          </a:p>
        </p:txBody>
      </p:sp>
      <p:cxnSp>
        <p:nvCxnSpPr>
          <p:cNvPr id="27" name="肘形连接符 26"/>
          <p:cNvCxnSpPr>
            <a:stCxn id="10" idx="2"/>
            <a:endCxn id="25" idx="0"/>
          </p:cNvCxnSpPr>
          <p:nvPr/>
        </p:nvCxnSpPr>
        <p:spPr>
          <a:xfrm rot="16200000" flipH="1">
            <a:off x="1215666" y="5362074"/>
            <a:ext cx="1031364" cy="6345"/>
          </a:xfrm>
          <a:prstGeom prst="bentConnector3">
            <a:avLst>
              <a:gd name="adj1" fmla="val 50000"/>
            </a:avLst>
          </a:prstGeom>
          <a:ln w="57150" cmpd="sng">
            <a:solidFill>
              <a:srgbClr val="0080FF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肘形连接符 29"/>
          <p:cNvCxnSpPr>
            <a:stCxn id="14" idx="2"/>
            <a:endCxn id="26" idx="0"/>
          </p:cNvCxnSpPr>
          <p:nvPr/>
        </p:nvCxnSpPr>
        <p:spPr>
          <a:xfrm rot="5400000">
            <a:off x="6653083" y="5102852"/>
            <a:ext cx="1031364" cy="524791"/>
          </a:xfrm>
          <a:prstGeom prst="bentConnector3">
            <a:avLst>
              <a:gd name="adj1" fmla="val 50000"/>
            </a:avLst>
          </a:prstGeom>
          <a:ln w="57150" cmpd="sng">
            <a:solidFill>
              <a:srgbClr val="0080FF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线形标注 1 35"/>
          <p:cNvSpPr/>
          <p:nvPr/>
        </p:nvSpPr>
        <p:spPr>
          <a:xfrm>
            <a:off x="5918247" y="1181358"/>
            <a:ext cx="2872816" cy="446069"/>
          </a:xfrm>
          <a:prstGeom prst="borderCallout1">
            <a:avLst>
              <a:gd name="adj1" fmla="val 51917"/>
              <a:gd name="adj2" fmla="val -2324"/>
              <a:gd name="adj3" fmla="val 189673"/>
              <a:gd name="adj4" fmla="val -32898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rgbClr val="103154"/>
                </a:solidFill>
              </a:rPr>
              <a:t>Subject Information Access</a:t>
            </a:r>
            <a:endParaRPr kumimoji="1" lang="zh-CN" altLang="en-US" sz="16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126556" y="146715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38" name="线形标注 1 37"/>
          <p:cNvSpPr/>
          <p:nvPr/>
        </p:nvSpPr>
        <p:spPr>
          <a:xfrm>
            <a:off x="367978" y="1110723"/>
            <a:ext cx="2872816" cy="446069"/>
          </a:xfrm>
          <a:prstGeom prst="borderCallout1">
            <a:avLst>
              <a:gd name="adj1" fmla="val 71265"/>
              <a:gd name="adj2" fmla="val 101109"/>
              <a:gd name="adj3" fmla="val 115047"/>
              <a:gd name="adj4" fmla="val 123325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 smtClean="0">
                <a:solidFill>
                  <a:srgbClr val="103154"/>
                </a:solidFill>
              </a:rPr>
              <a:t>Authority </a:t>
            </a:r>
            <a:r>
              <a:rPr lang="en-US" altLang="zh-CN" sz="1600" dirty="0">
                <a:solidFill>
                  <a:srgbClr val="103154"/>
                </a:solidFill>
              </a:rPr>
              <a:t>Information Access</a:t>
            </a:r>
            <a:endParaRPr kumimoji="1" lang="zh-CN" altLang="en-US" sz="16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39" name="圆角矩形 38"/>
          <p:cNvSpPr/>
          <p:nvPr/>
        </p:nvSpPr>
        <p:spPr>
          <a:xfrm>
            <a:off x="2427502" y="3884963"/>
            <a:ext cx="1101756" cy="443088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CRLDP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40" name="圆角矩形 39"/>
          <p:cNvSpPr/>
          <p:nvPr/>
        </p:nvSpPr>
        <p:spPr>
          <a:xfrm>
            <a:off x="3993880" y="4596817"/>
            <a:ext cx="1101756" cy="443088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CRL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sp>
        <p:nvSpPr>
          <p:cNvPr id="43" name="圆角矩形 42"/>
          <p:cNvSpPr/>
          <p:nvPr/>
        </p:nvSpPr>
        <p:spPr>
          <a:xfrm>
            <a:off x="5514344" y="3884965"/>
            <a:ext cx="1101756" cy="443088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CRLDP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cxnSp>
        <p:nvCxnSpPr>
          <p:cNvPr id="44" name="肘形连接符 43"/>
          <p:cNvCxnSpPr>
            <a:stCxn id="43" idx="1"/>
            <a:endCxn id="40" idx="0"/>
          </p:cNvCxnSpPr>
          <p:nvPr/>
        </p:nvCxnSpPr>
        <p:spPr>
          <a:xfrm rot="10800000" flipV="1">
            <a:off x="4544758" y="4106509"/>
            <a:ext cx="969586" cy="490308"/>
          </a:xfrm>
          <a:prstGeom prst="bentConnector2">
            <a:avLst/>
          </a:prstGeom>
          <a:ln w="57150" cmpd="sng">
            <a:solidFill>
              <a:srgbClr val="0080FF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39" idx="3"/>
            <a:endCxn id="40" idx="0"/>
          </p:cNvCxnSpPr>
          <p:nvPr/>
        </p:nvCxnSpPr>
        <p:spPr>
          <a:xfrm>
            <a:off x="3529258" y="4106507"/>
            <a:ext cx="1015500" cy="490310"/>
          </a:xfrm>
          <a:prstGeom prst="bentConnector2">
            <a:avLst/>
          </a:prstGeom>
          <a:ln w="57150" cmpd="sng">
            <a:solidFill>
              <a:srgbClr val="0080FF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638727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RPKI</a:t>
            </a:r>
            <a:r>
              <a:rPr kumimoji="1" lang="en-US" altLang="zh-CN" dirty="0"/>
              <a:t>-</a:t>
            </a:r>
            <a:r>
              <a:rPr kumimoji="1" lang="en-US" altLang="zh-CN" dirty="0" smtClean="0"/>
              <a:t>RTR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1400" dirty="0" smtClean="0"/>
              <a:t>路由器从</a:t>
            </a:r>
            <a:r>
              <a:rPr lang="en-US" altLang="zh-CN" sz="1400" dirty="0" smtClean="0"/>
              <a:t>ROA</a:t>
            </a:r>
            <a:r>
              <a:rPr lang="zh-CN" altLang="en-US" sz="1400" dirty="0" smtClean="0"/>
              <a:t>缓存中获得所需</a:t>
            </a:r>
            <a:r>
              <a:rPr lang="en-US" altLang="zh-CN" sz="1400" dirty="0" smtClean="0"/>
              <a:t>ROA</a:t>
            </a:r>
            <a:r>
              <a:rPr lang="zh-CN" altLang="en-US" sz="1400" dirty="0" smtClean="0"/>
              <a:t>信息，通过</a:t>
            </a:r>
            <a:r>
              <a:rPr lang="en-US" altLang="zh-CN" sz="1400" dirty="0" smtClean="0"/>
              <a:t>TCP</a:t>
            </a:r>
            <a:r>
              <a:rPr lang="zh-CN" altLang="en-US" sz="1400" dirty="0" smtClean="0"/>
              <a:t>，</a:t>
            </a:r>
            <a:r>
              <a:rPr lang="en-US" altLang="zh-CN" sz="1400" dirty="0" smtClean="0"/>
              <a:t>TLS</a:t>
            </a:r>
            <a:r>
              <a:rPr lang="zh-CN" altLang="en-US" sz="1400" dirty="0" smtClean="0"/>
              <a:t>，</a:t>
            </a:r>
            <a:r>
              <a:rPr lang="en-US" altLang="zh-CN" sz="1400" dirty="0" smtClean="0"/>
              <a:t>SSH</a:t>
            </a:r>
            <a:r>
              <a:rPr lang="zh-CN" altLang="en-US" sz="1400" dirty="0" smtClean="0"/>
              <a:t>等协议传输</a:t>
            </a:r>
            <a:r>
              <a:rPr lang="fr-FR" altLang="zh-CN" sz="1400" dirty="0" smtClean="0">
                <a:latin typeface="Courier"/>
                <a:cs typeface="Courier"/>
              </a:rPr>
              <a:t> </a:t>
            </a:r>
          </a:p>
          <a:p>
            <a:pPr marL="0" indent="0">
              <a:buNone/>
            </a:pPr>
            <a:endParaRPr lang="fr-FR" altLang="zh-CN" sz="14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zh-CN" altLang="en-US" sz="1400" dirty="0" smtClean="0">
                <a:latin typeface="Courier"/>
                <a:cs typeface="Courier"/>
              </a:rPr>
              <a:t>路由器启动后执行协议的过程：</a:t>
            </a:r>
            <a:endParaRPr lang="fr-FR" altLang="zh-CN" sz="1400" dirty="0" smtClean="0">
              <a:latin typeface="Courier"/>
              <a:cs typeface="Courier"/>
            </a:endParaRPr>
          </a:p>
          <a:p>
            <a:pPr marL="0" indent="0">
              <a:buNone/>
            </a:pPr>
            <a:endParaRPr lang="fr-FR" altLang="zh-CN" sz="14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fr-FR" altLang="zh-CN" sz="1400" dirty="0" smtClean="0">
                <a:latin typeface="Courier"/>
                <a:cs typeface="Courier"/>
              </a:rPr>
              <a:t>Cache                         </a:t>
            </a:r>
            <a:r>
              <a:rPr lang="fr-FR" altLang="zh-CN" sz="1400" dirty="0">
                <a:latin typeface="Courier"/>
                <a:cs typeface="Courier"/>
              </a:rPr>
              <a:t>Router</a:t>
            </a:r>
          </a:p>
          <a:p>
            <a:pPr marL="0" indent="0">
              <a:buNone/>
            </a:pPr>
            <a:r>
              <a:rPr lang="fr-FR" altLang="zh-CN" sz="1400" dirty="0">
                <a:latin typeface="Courier"/>
                <a:cs typeface="Courier"/>
              </a:rPr>
              <a:t>     ~                             ~</a:t>
            </a:r>
          </a:p>
          <a:p>
            <a:pPr marL="0" indent="0">
              <a:buNone/>
            </a:pPr>
            <a:r>
              <a:rPr lang="fr-FR" altLang="zh-CN" sz="1400" dirty="0">
                <a:latin typeface="Courier"/>
                <a:cs typeface="Courier"/>
              </a:rPr>
              <a:t>     | &lt;----- Reset </a:t>
            </a:r>
            <a:r>
              <a:rPr lang="fr-FR" altLang="zh-CN" sz="1400" dirty="0" err="1">
                <a:latin typeface="Courier"/>
                <a:cs typeface="Courier"/>
              </a:rPr>
              <a:t>Query</a:t>
            </a:r>
            <a:r>
              <a:rPr lang="fr-FR" altLang="zh-CN" sz="1400" dirty="0">
                <a:latin typeface="Courier"/>
                <a:cs typeface="Courier"/>
              </a:rPr>
              <a:t> -------- | R </a:t>
            </a:r>
            <a:r>
              <a:rPr lang="fr-FR" altLang="zh-CN" sz="1400" dirty="0" err="1">
                <a:latin typeface="Courier"/>
                <a:cs typeface="Courier"/>
              </a:rPr>
              <a:t>requests</a:t>
            </a:r>
            <a:r>
              <a:rPr lang="fr-FR" altLang="zh-CN" sz="1400" dirty="0">
                <a:latin typeface="Courier"/>
                <a:cs typeface="Courier"/>
              </a:rPr>
              <a:t> data (or Serial </a:t>
            </a:r>
            <a:r>
              <a:rPr lang="fr-FR" altLang="zh-CN" sz="1400" dirty="0" err="1">
                <a:latin typeface="Courier"/>
                <a:cs typeface="Courier"/>
              </a:rPr>
              <a:t>Query</a:t>
            </a:r>
            <a:r>
              <a:rPr lang="fr-FR" altLang="zh-CN" sz="1400" dirty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fr-FR" altLang="zh-CN" sz="1400" dirty="0">
                <a:latin typeface="Courier"/>
                <a:cs typeface="Courier"/>
              </a:rPr>
              <a:t>     |                             |</a:t>
            </a:r>
          </a:p>
          <a:p>
            <a:pPr marL="0" indent="0">
              <a:buNone/>
            </a:pPr>
            <a:r>
              <a:rPr lang="fr-FR" altLang="zh-CN" sz="1400" dirty="0">
                <a:latin typeface="Courier"/>
                <a:cs typeface="Courier"/>
              </a:rPr>
              <a:t>     | ----- Cache </a:t>
            </a:r>
            <a:r>
              <a:rPr lang="fr-FR" altLang="zh-CN" sz="1400" dirty="0" err="1">
                <a:latin typeface="Courier"/>
                <a:cs typeface="Courier"/>
              </a:rPr>
              <a:t>Response</a:t>
            </a:r>
            <a:r>
              <a:rPr lang="fr-FR" altLang="zh-CN" sz="1400" dirty="0">
                <a:latin typeface="Courier"/>
                <a:cs typeface="Courier"/>
              </a:rPr>
              <a:t> -----&gt; | C </a:t>
            </a:r>
            <a:r>
              <a:rPr lang="fr-FR" altLang="zh-CN" sz="1400" dirty="0" err="1">
                <a:latin typeface="Courier"/>
                <a:cs typeface="Courier"/>
              </a:rPr>
              <a:t>confirms</a:t>
            </a:r>
            <a:r>
              <a:rPr lang="fr-FR" altLang="zh-CN" sz="1400" dirty="0">
                <a:latin typeface="Courier"/>
                <a:cs typeface="Courier"/>
              </a:rPr>
              <a:t> </a:t>
            </a:r>
            <a:r>
              <a:rPr lang="fr-FR" altLang="zh-CN" sz="1400" dirty="0" err="1">
                <a:latin typeface="Courier"/>
                <a:cs typeface="Courier"/>
              </a:rPr>
              <a:t>request</a:t>
            </a:r>
            <a:endParaRPr lang="fr-FR" altLang="zh-CN" sz="14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altLang="zh-CN" sz="1400" dirty="0">
                <a:latin typeface="Courier"/>
                <a:cs typeface="Courier"/>
              </a:rPr>
              <a:t>     | ------- </a:t>
            </a:r>
            <a:r>
              <a:rPr lang="en-US" altLang="zh-CN" sz="1400" dirty="0" err="1">
                <a:latin typeface="Courier"/>
                <a:cs typeface="Courier"/>
              </a:rPr>
              <a:t>IPvX</a:t>
            </a:r>
            <a:r>
              <a:rPr lang="en-US" altLang="zh-CN" sz="1400" dirty="0">
                <a:latin typeface="Courier"/>
                <a:cs typeface="Courier"/>
              </a:rPr>
              <a:t> Prefix ------&gt; | C sends zero or more</a:t>
            </a:r>
          </a:p>
          <a:p>
            <a:pPr marL="0" indent="0">
              <a:buNone/>
            </a:pPr>
            <a:r>
              <a:rPr lang="en-US" altLang="zh-CN" sz="1400" dirty="0">
                <a:latin typeface="Courier"/>
                <a:cs typeface="Courier"/>
              </a:rPr>
              <a:t>     | ------- </a:t>
            </a:r>
            <a:r>
              <a:rPr lang="en-US" altLang="zh-CN" sz="1400" dirty="0" err="1">
                <a:latin typeface="Courier"/>
                <a:cs typeface="Courier"/>
              </a:rPr>
              <a:t>IPvX</a:t>
            </a:r>
            <a:r>
              <a:rPr lang="en-US" altLang="zh-CN" sz="1400" dirty="0">
                <a:latin typeface="Courier"/>
                <a:cs typeface="Courier"/>
              </a:rPr>
              <a:t> Prefix ------&gt; |   IPv4 and IPv6 Prefix</a:t>
            </a:r>
          </a:p>
          <a:p>
            <a:pPr marL="0" indent="0">
              <a:buNone/>
            </a:pPr>
            <a:r>
              <a:rPr lang="en-US" altLang="zh-CN" sz="1400" dirty="0">
                <a:latin typeface="Courier"/>
                <a:cs typeface="Courier"/>
              </a:rPr>
              <a:t>     | ------- </a:t>
            </a:r>
            <a:r>
              <a:rPr lang="en-US" altLang="zh-CN" sz="1400" dirty="0" err="1">
                <a:latin typeface="Courier"/>
                <a:cs typeface="Courier"/>
              </a:rPr>
              <a:t>IPvX</a:t>
            </a:r>
            <a:r>
              <a:rPr lang="en-US" altLang="zh-CN" sz="1400" dirty="0">
                <a:latin typeface="Courier"/>
                <a:cs typeface="Courier"/>
              </a:rPr>
              <a:t> Prefix ------&gt; |   Payload PDUs</a:t>
            </a:r>
          </a:p>
          <a:p>
            <a:pPr marL="0" indent="0">
              <a:buNone/>
            </a:pPr>
            <a:r>
              <a:rPr lang="en-US" altLang="zh-CN" sz="1400" dirty="0">
                <a:latin typeface="Courier"/>
                <a:cs typeface="Courier"/>
              </a:rPr>
              <a:t>     | ------  End of Data ------&gt; | C sends End of Data</a:t>
            </a:r>
          </a:p>
          <a:p>
            <a:pPr marL="0" indent="0">
              <a:buNone/>
            </a:pPr>
            <a:r>
              <a:rPr lang="en-US" altLang="zh-CN" sz="1400" dirty="0">
                <a:latin typeface="Courier"/>
                <a:cs typeface="Courier"/>
              </a:rPr>
              <a:t>     |                             |   and sends new serial</a:t>
            </a:r>
          </a:p>
          <a:p>
            <a:pPr marL="0" indent="0">
              <a:buNone/>
            </a:pPr>
            <a:r>
              <a:rPr lang="en-US" altLang="zh-CN" sz="1400" dirty="0">
                <a:latin typeface="Courier"/>
                <a:cs typeface="Courier"/>
              </a:rPr>
              <a:t>     ~                             ~</a:t>
            </a:r>
            <a:endParaRPr kumimoji="1" lang="zh-CN" altLang="en-US" sz="1400" dirty="0">
              <a:latin typeface="Courier"/>
              <a:cs typeface="Courier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57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6242982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21844" y="150427"/>
            <a:ext cx="2853974" cy="1143000"/>
          </a:xfrm>
        </p:spPr>
        <p:txBody>
          <a:bodyPr/>
          <a:lstStyle/>
          <a:p>
            <a:r>
              <a:rPr kumimoji="1" lang="en-US" altLang="zh-CN" dirty="0" smtClean="0"/>
              <a:t>RPKI</a:t>
            </a:r>
            <a:r>
              <a:rPr kumimoji="1" lang="zh-CN" altLang="en-US" dirty="0" smtClean="0"/>
              <a:t>示例：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40334"/>
            <a:ext cx="8229600" cy="539881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sz="1200" dirty="0">
                <a:solidFill>
                  <a:srgbClr val="3366FF"/>
                </a:solidFill>
                <a:latin typeface="Courier"/>
                <a:cs typeface="Courier"/>
              </a:rPr>
              <a:t>$ </a:t>
            </a:r>
            <a:r>
              <a:rPr kumimoji="1" lang="en-US" altLang="zh-CN" sz="1200" dirty="0" err="1">
                <a:solidFill>
                  <a:srgbClr val="3366FF"/>
                </a:solidFill>
                <a:latin typeface="Courier"/>
                <a:cs typeface="Courier"/>
              </a:rPr>
              <a:t>whois</a:t>
            </a:r>
            <a:r>
              <a:rPr kumimoji="1" lang="en-US" altLang="zh-CN" sz="1200" dirty="0">
                <a:solidFill>
                  <a:srgbClr val="3366FF"/>
                </a:solidFill>
                <a:latin typeface="Courier"/>
                <a:cs typeface="Courier"/>
              </a:rPr>
              <a:t> -h </a:t>
            </a:r>
            <a:r>
              <a:rPr kumimoji="1" lang="en-US" altLang="zh-CN" sz="1200" dirty="0" err="1">
                <a:solidFill>
                  <a:srgbClr val="3366FF"/>
                </a:solidFill>
                <a:latin typeface="Courier"/>
                <a:cs typeface="Courier"/>
              </a:rPr>
              <a:t>whois.bgpmon.net</a:t>
            </a:r>
            <a:r>
              <a:rPr kumimoji="1" lang="en-US" altLang="zh-CN" sz="1200" dirty="0">
                <a:solidFill>
                  <a:srgbClr val="3366FF"/>
                </a:solidFill>
                <a:latin typeface="Courier"/>
                <a:cs typeface="Courier"/>
              </a:rPr>
              <a:t> 186.0.0.0</a:t>
            </a:r>
          </a:p>
          <a:p>
            <a:pPr marL="0" indent="0">
              <a:buNone/>
            </a:pPr>
            <a:r>
              <a:rPr kumimoji="1" lang="en-US" altLang="zh-CN" sz="1200" dirty="0" smtClean="0">
                <a:latin typeface="Courier"/>
                <a:cs typeface="Courier"/>
              </a:rPr>
              <a:t>Prefix</a:t>
            </a:r>
            <a:r>
              <a:rPr kumimoji="1" lang="en-US" altLang="zh-CN" sz="1200" dirty="0">
                <a:latin typeface="Courier"/>
                <a:cs typeface="Courier"/>
              </a:rPr>
              <a:t>:              186.0.0.0/18</a:t>
            </a:r>
          </a:p>
          <a:p>
            <a:pPr marL="0" indent="0">
              <a:buNone/>
            </a:pPr>
            <a:r>
              <a:rPr kumimoji="1" lang="en-US" altLang="zh-CN" sz="1200" dirty="0">
                <a:latin typeface="Courier"/>
                <a:cs typeface="Courier"/>
              </a:rPr>
              <a:t>Prefix description:  UNE-ETP</a:t>
            </a:r>
          </a:p>
          <a:p>
            <a:pPr marL="0" indent="0">
              <a:buNone/>
            </a:pPr>
            <a:r>
              <a:rPr kumimoji="1" lang="en-US" altLang="zh-CN" sz="1200" dirty="0">
                <a:latin typeface="Courier"/>
                <a:cs typeface="Courier"/>
              </a:rPr>
              <a:t>Country code:        CO</a:t>
            </a:r>
          </a:p>
          <a:p>
            <a:pPr marL="0" indent="0">
              <a:buNone/>
            </a:pPr>
            <a:r>
              <a:rPr kumimoji="1" lang="en-US" altLang="zh-CN" sz="1200" dirty="0">
                <a:latin typeface="Courier"/>
                <a:cs typeface="Courier"/>
              </a:rPr>
              <a:t>Origin AS:           13489</a:t>
            </a:r>
          </a:p>
          <a:p>
            <a:pPr marL="0" indent="0">
              <a:buNone/>
            </a:pPr>
            <a:r>
              <a:rPr kumimoji="1" lang="en-US" altLang="zh-CN" sz="1200" dirty="0">
                <a:latin typeface="Courier"/>
                <a:cs typeface="Courier"/>
              </a:rPr>
              <a:t>Origin AS Name:      EPM </a:t>
            </a:r>
            <a:r>
              <a:rPr kumimoji="1" lang="en-US" altLang="zh-CN" sz="1200" dirty="0" err="1">
                <a:latin typeface="Courier"/>
                <a:cs typeface="Courier"/>
              </a:rPr>
              <a:t>Telecomunicaciones</a:t>
            </a:r>
            <a:r>
              <a:rPr kumimoji="1" lang="en-US" altLang="zh-CN" sz="1200" dirty="0">
                <a:latin typeface="Courier"/>
                <a:cs typeface="Courier"/>
              </a:rPr>
              <a:t> S.A. E.S.P.,CO</a:t>
            </a:r>
          </a:p>
          <a:p>
            <a:pPr marL="0" indent="0">
              <a:buNone/>
            </a:pPr>
            <a:r>
              <a:rPr kumimoji="1" lang="en-US" altLang="zh-CN" sz="1200" dirty="0">
                <a:latin typeface="Courier"/>
                <a:cs typeface="Courier"/>
              </a:rPr>
              <a:t>RPKI status:         ROA validation successful</a:t>
            </a:r>
          </a:p>
          <a:p>
            <a:pPr marL="0" indent="0">
              <a:buNone/>
            </a:pPr>
            <a:r>
              <a:rPr kumimoji="1" lang="en-US" altLang="zh-CN" sz="1200" dirty="0">
                <a:latin typeface="Courier"/>
                <a:cs typeface="Courier"/>
              </a:rPr>
              <a:t>First seen:          2011-11-05</a:t>
            </a:r>
          </a:p>
          <a:p>
            <a:pPr marL="0" indent="0">
              <a:buNone/>
            </a:pPr>
            <a:r>
              <a:rPr kumimoji="1" lang="en-US" altLang="zh-CN" sz="1200" dirty="0">
                <a:latin typeface="Courier"/>
                <a:cs typeface="Courier"/>
              </a:rPr>
              <a:t>Last seen:           2015-02-28</a:t>
            </a:r>
          </a:p>
          <a:p>
            <a:pPr marL="0" indent="0">
              <a:buNone/>
            </a:pPr>
            <a:r>
              <a:rPr kumimoji="1" lang="en-US" altLang="zh-CN" sz="1200" dirty="0">
                <a:latin typeface="Courier"/>
                <a:cs typeface="Courier"/>
              </a:rPr>
              <a:t>Seen by #peers:      </a:t>
            </a:r>
            <a:r>
              <a:rPr kumimoji="1" lang="en-US" altLang="zh-CN" sz="1200" dirty="0" smtClean="0">
                <a:latin typeface="Courier"/>
                <a:cs typeface="Courier"/>
              </a:rPr>
              <a:t>227</a:t>
            </a:r>
          </a:p>
          <a:p>
            <a:pPr marL="0" indent="0">
              <a:buNone/>
            </a:pPr>
            <a:endParaRPr kumimoji="1" lang="en-US" altLang="zh-CN" sz="12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kumimoji="1" lang="en-US" altLang="zh-CN" sz="1200" dirty="0" smtClean="0">
                <a:solidFill>
                  <a:srgbClr val="3366FF"/>
                </a:solidFill>
                <a:latin typeface="Courier"/>
                <a:cs typeface="Courier"/>
              </a:rPr>
              <a:t>$ </a:t>
            </a:r>
            <a:r>
              <a:rPr kumimoji="1" lang="en-US" altLang="zh-CN" sz="1200" dirty="0" err="1">
                <a:solidFill>
                  <a:srgbClr val="3366FF"/>
                </a:solidFill>
                <a:latin typeface="Courier"/>
                <a:cs typeface="Courier"/>
              </a:rPr>
              <a:t>whois</a:t>
            </a:r>
            <a:r>
              <a:rPr kumimoji="1" lang="en-US" altLang="zh-CN" sz="1200" dirty="0">
                <a:solidFill>
                  <a:srgbClr val="3366FF"/>
                </a:solidFill>
                <a:latin typeface="Courier"/>
                <a:cs typeface="Courier"/>
              </a:rPr>
              <a:t> -h </a:t>
            </a:r>
            <a:r>
              <a:rPr kumimoji="1" lang="en-US" altLang="zh-CN" sz="1200" dirty="0" err="1">
                <a:solidFill>
                  <a:srgbClr val="3366FF"/>
                </a:solidFill>
                <a:latin typeface="Courier"/>
                <a:cs typeface="Courier"/>
              </a:rPr>
              <a:t>whois.bgpmon.net</a:t>
            </a:r>
            <a:r>
              <a:rPr kumimoji="1" lang="en-US" altLang="zh-CN" sz="1200" dirty="0">
                <a:solidFill>
                  <a:srgbClr val="3366FF"/>
                </a:solidFill>
                <a:latin typeface="Courier"/>
                <a:cs typeface="Courier"/>
              </a:rPr>
              <a:t> " --</a:t>
            </a:r>
            <a:r>
              <a:rPr kumimoji="1" lang="en-US" altLang="zh-CN" sz="1200" dirty="0" err="1">
                <a:solidFill>
                  <a:srgbClr val="3366FF"/>
                </a:solidFill>
                <a:latin typeface="Courier"/>
                <a:cs typeface="Courier"/>
              </a:rPr>
              <a:t>roa</a:t>
            </a:r>
            <a:r>
              <a:rPr kumimoji="1" lang="en-US" altLang="zh-CN" sz="1200" dirty="0">
                <a:solidFill>
                  <a:srgbClr val="3366FF"/>
                </a:solidFill>
                <a:latin typeface="Courier"/>
                <a:cs typeface="Courier"/>
              </a:rPr>
              <a:t> 13489 186.0.0.0/18"</a:t>
            </a:r>
          </a:p>
          <a:p>
            <a:pPr marL="0" indent="0">
              <a:buNone/>
            </a:pPr>
            <a:r>
              <a:rPr kumimoji="1" lang="en-US" altLang="zh-CN" sz="1200" dirty="0">
                <a:latin typeface="Courier"/>
                <a:cs typeface="Courier"/>
              </a:rPr>
              <a:t>0 </a:t>
            </a:r>
            <a:r>
              <a:rPr kumimoji="1" lang="en-US" altLang="zh-CN" sz="1200" dirty="0" smtClean="0">
                <a:latin typeface="Courier"/>
                <a:cs typeface="Courier"/>
              </a:rPr>
              <a:t>– </a:t>
            </a:r>
            <a:r>
              <a:rPr kumimoji="1" lang="en-US" altLang="zh-CN" sz="1200" dirty="0">
                <a:latin typeface="Courier"/>
                <a:cs typeface="Courier"/>
              </a:rPr>
              <a:t>Valid</a:t>
            </a:r>
          </a:p>
          <a:p>
            <a:pPr marL="0" indent="0">
              <a:buNone/>
            </a:pPr>
            <a:r>
              <a:rPr kumimoji="1" lang="en-US" altLang="zh-CN" sz="1200" dirty="0" smtClean="0">
                <a:latin typeface="Courier"/>
                <a:cs typeface="Courier"/>
              </a:rPr>
              <a:t>ROA </a:t>
            </a:r>
            <a:r>
              <a:rPr kumimoji="1" lang="en-US" altLang="zh-CN" sz="1200" dirty="0">
                <a:latin typeface="Courier"/>
                <a:cs typeface="Courier"/>
              </a:rPr>
              <a:t>Details</a:t>
            </a:r>
          </a:p>
          <a:p>
            <a:pPr marL="0" indent="0">
              <a:buNone/>
            </a:pPr>
            <a:r>
              <a:rPr kumimoji="1" lang="en-US" altLang="zh-CN" sz="1200" dirty="0" smtClean="0">
                <a:latin typeface="Courier"/>
                <a:cs typeface="Courier"/>
              </a:rPr>
              <a:t>Origin </a:t>
            </a:r>
            <a:r>
              <a:rPr kumimoji="1" lang="en-US" altLang="zh-CN" sz="1200" dirty="0">
                <a:latin typeface="Courier"/>
                <a:cs typeface="Courier"/>
              </a:rPr>
              <a:t>ASN:       AS13489</a:t>
            </a:r>
          </a:p>
          <a:p>
            <a:pPr marL="0" indent="0">
              <a:buNone/>
            </a:pPr>
            <a:r>
              <a:rPr kumimoji="1" lang="en-US" altLang="zh-CN" sz="1200" dirty="0">
                <a:latin typeface="Courier"/>
                <a:cs typeface="Courier"/>
              </a:rPr>
              <a:t>Not valid Before: 2014-09-29 03:00:00</a:t>
            </a:r>
          </a:p>
          <a:p>
            <a:pPr marL="0" indent="0">
              <a:buNone/>
            </a:pPr>
            <a:r>
              <a:rPr kumimoji="1" lang="en-US" altLang="zh-CN" sz="1200" dirty="0">
                <a:latin typeface="Courier"/>
                <a:cs typeface="Courier"/>
              </a:rPr>
              <a:t>Not valid After:  2016-09-29 03:00:00  Expires in 1y212d2h58m1.60000000149012s</a:t>
            </a:r>
          </a:p>
          <a:p>
            <a:pPr marL="0" indent="0">
              <a:buNone/>
            </a:pPr>
            <a:r>
              <a:rPr kumimoji="1" lang="en-US" altLang="zh-CN" sz="1200" dirty="0">
                <a:latin typeface="Courier"/>
                <a:cs typeface="Courier"/>
              </a:rPr>
              <a:t>Trust Anchor:     </a:t>
            </a:r>
            <a:r>
              <a:rPr kumimoji="1" lang="en-US" altLang="zh-CN" sz="1200" dirty="0" err="1">
                <a:latin typeface="Courier"/>
                <a:cs typeface="Courier"/>
              </a:rPr>
              <a:t>repository.lacnic.net</a:t>
            </a:r>
            <a:endParaRPr kumimoji="1" lang="en-US" altLang="zh-CN" sz="12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kumimoji="1" lang="en-US" altLang="zh-CN" sz="1200" dirty="0">
                <a:latin typeface="Courier"/>
                <a:cs typeface="Courier"/>
              </a:rPr>
              <a:t>Prefixes:         190.128.64.0/18 (max length /18)</a:t>
            </a:r>
          </a:p>
          <a:p>
            <a:pPr marL="0" indent="0">
              <a:buNone/>
            </a:pPr>
            <a:r>
              <a:rPr kumimoji="1" lang="en-US" altLang="zh-CN" sz="1200" dirty="0">
                <a:latin typeface="Courier"/>
                <a:cs typeface="Courier"/>
              </a:rPr>
              <a:t>                  2803:d80::/28 (max length /28)</a:t>
            </a:r>
          </a:p>
          <a:p>
            <a:pPr marL="0" indent="0">
              <a:buNone/>
            </a:pPr>
            <a:r>
              <a:rPr kumimoji="1" lang="en-US" altLang="zh-CN" sz="1200" dirty="0">
                <a:latin typeface="Courier"/>
                <a:cs typeface="Courier"/>
              </a:rPr>
              <a:t>                  190.151.192.0/18 (max length /18)</a:t>
            </a:r>
          </a:p>
          <a:p>
            <a:pPr marL="0" indent="0">
              <a:buNone/>
            </a:pPr>
            <a:r>
              <a:rPr kumimoji="1" lang="en-US" altLang="zh-CN" sz="1200" dirty="0">
                <a:latin typeface="Courier"/>
                <a:cs typeface="Courier"/>
              </a:rPr>
              <a:t>                  190.128.0.0/18 (max length /19)</a:t>
            </a:r>
          </a:p>
          <a:p>
            <a:pPr marL="0" indent="0">
              <a:buNone/>
            </a:pPr>
            <a:r>
              <a:rPr kumimoji="1" lang="en-US" altLang="zh-CN" sz="1200" dirty="0">
                <a:latin typeface="Courier"/>
                <a:cs typeface="Courier"/>
              </a:rPr>
              <a:t>                  201.236.224.0/19 (max length /19)</a:t>
            </a:r>
          </a:p>
          <a:p>
            <a:pPr marL="0" indent="0">
              <a:buNone/>
            </a:pPr>
            <a:r>
              <a:rPr kumimoji="1" lang="en-US" altLang="zh-CN" sz="1200" dirty="0">
                <a:latin typeface="Courier"/>
                <a:cs typeface="Courier"/>
              </a:rPr>
              <a:t>                  201.236.192.0/19 (max length /21)</a:t>
            </a:r>
          </a:p>
          <a:p>
            <a:pPr marL="0" indent="0">
              <a:buNone/>
            </a:pPr>
            <a:r>
              <a:rPr kumimoji="1" lang="en-US" altLang="zh-CN" sz="1200" dirty="0">
                <a:latin typeface="Courier"/>
                <a:cs typeface="Courier"/>
              </a:rPr>
              <a:t>                  191.98.0.0/17 (max length /17)</a:t>
            </a:r>
          </a:p>
          <a:p>
            <a:pPr marL="0" indent="0">
              <a:buNone/>
            </a:pPr>
            <a:r>
              <a:rPr kumimoji="1" lang="en-US" altLang="zh-CN" sz="1200" dirty="0">
                <a:latin typeface="Courier"/>
                <a:cs typeface="Courier"/>
              </a:rPr>
              <a:t>                  186.0.0.0/17 (max length /18)</a:t>
            </a:r>
            <a:endParaRPr kumimoji="1" lang="zh-CN" altLang="en-US" sz="1200" dirty="0">
              <a:latin typeface="Courier"/>
              <a:cs typeface="Courier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58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09058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RPKI</a:t>
            </a:r>
            <a:r>
              <a:rPr kumimoji="1" lang="zh-CN" altLang="en-US" dirty="0" smtClean="0"/>
              <a:t>优缺点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优点：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不改变</a:t>
            </a:r>
            <a:r>
              <a:rPr kumimoji="1" lang="en-US" altLang="zh-CN" dirty="0" smtClean="0"/>
              <a:t>BGP</a:t>
            </a:r>
            <a:r>
              <a:rPr kumimoji="1" lang="zh-CN" altLang="en-US" dirty="0" smtClean="0"/>
              <a:t>，路由不需要在线密码学计算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前缀劫持检测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有效激励：</a:t>
            </a:r>
            <a:r>
              <a:rPr kumimoji="1" lang="en-US" altLang="zh-CN" dirty="0" smtClean="0"/>
              <a:t>AS</a:t>
            </a:r>
            <a:r>
              <a:rPr kumimoji="1" lang="zh-CN" altLang="en-US" dirty="0" smtClean="0"/>
              <a:t>为了避免自己的前缀被劫持，原因采用</a:t>
            </a:r>
            <a:r>
              <a:rPr kumimoji="1" lang="en-US" altLang="zh-CN" dirty="0" smtClean="0"/>
              <a:t>RPKI</a:t>
            </a:r>
          </a:p>
          <a:p>
            <a:r>
              <a:rPr kumimoji="1" lang="zh-CN" altLang="en-US" dirty="0" smtClean="0"/>
              <a:t>挑战：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RPKI</a:t>
            </a:r>
            <a:r>
              <a:rPr kumimoji="1" lang="zh-CN" altLang="en-US" dirty="0" smtClean="0"/>
              <a:t>本身成为最大弱点（被攻击，错误配置，故障）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RPKI</a:t>
            </a:r>
            <a:r>
              <a:rPr kumimoji="1" lang="zh-CN" altLang="en-US" dirty="0" smtClean="0"/>
              <a:t>可以被</a:t>
            </a:r>
            <a:r>
              <a:rPr kumimoji="1" lang="zh-CN" altLang="en-US" dirty="0"/>
              <a:t>不改变起源</a:t>
            </a:r>
            <a:r>
              <a:rPr kumimoji="1" lang="en-US" altLang="zh-CN" dirty="0"/>
              <a:t>AS</a:t>
            </a:r>
            <a:r>
              <a:rPr kumimoji="1" lang="zh-CN" altLang="en-US" dirty="0"/>
              <a:t>的攻击</a:t>
            </a:r>
            <a:r>
              <a:rPr kumimoji="1" lang="zh-CN" altLang="en-US" dirty="0" smtClean="0"/>
              <a:t>绕过</a:t>
            </a:r>
            <a:r>
              <a:rPr kumimoji="1" lang="zh-CN" altLang="zh-CN" dirty="0" smtClean="0"/>
              <a:t>，</a:t>
            </a:r>
            <a:r>
              <a:rPr kumimoji="1" lang="zh-CN" altLang="en-US" dirty="0" smtClean="0"/>
              <a:t>例如声明较短路径，或伪造路径</a:t>
            </a:r>
            <a:endParaRPr kumimoji="1" lang="en-US" altLang="zh-CN" dirty="0" smtClean="0"/>
          </a:p>
          <a:p>
            <a:pPr lvl="1"/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59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26659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en-US" dirty="0" smtClean="0"/>
              <a:t>路径向量(</a:t>
            </a:r>
            <a:r>
              <a:rPr kumimoji="1" lang="en-US" altLang="zh-CN" dirty="0" smtClean="0"/>
              <a:t>Path</a:t>
            </a:r>
            <a:r>
              <a:rPr kumimoji="1" lang="en-US" altLang="zh-CN" dirty="0"/>
              <a:t>-</a:t>
            </a:r>
            <a:r>
              <a:rPr kumimoji="1" lang="en-US" altLang="zh-CN" dirty="0" smtClean="0"/>
              <a:t>Vector</a:t>
            </a:r>
            <a:r>
              <a:rPr kumimoji="1" lang="en-US" altLang="en-US" dirty="0" smtClean="0"/>
              <a:t>)路由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931333"/>
            <a:ext cx="8229600" cy="3073462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dirty="0" smtClean="0">
                <a:solidFill>
                  <a:srgbClr val="3366FF"/>
                </a:solidFill>
              </a:rPr>
              <a:t>思路：节点避免一条路径重复经过</a:t>
            </a:r>
            <a:r>
              <a:rPr kumimoji="1" lang="zh-CN" altLang="en-US" dirty="0">
                <a:solidFill>
                  <a:srgbClr val="3366FF"/>
                </a:solidFill>
              </a:rPr>
              <a:t>自己</a:t>
            </a:r>
            <a:endParaRPr kumimoji="1" lang="en-US" altLang="zh-CN" sz="2000" dirty="0" smtClean="0">
              <a:solidFill>
                <a:srgbClr val="3366FF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 smtClean="0"/>
              <a:t>路径向量：距离向量中添加通往目标的完整路径</a:t>
            </a:r>
            <a:endParaRPr kumimoji="1" lang="en-US" altLang="zh-CN" sz="2000" dirty="0"/>
          </a:p>
          <a:p>
            <a:pPr>
              <a:lnSpc>
                <a:spcPct val="150000"/>
              </a:lnSpc>
            </a:pPr>
            <a:r>
              <a:rPr kumimoji="1" lang="zh-CN" altLang="en-US" sz="2000" dirty="0" smtClean="0"/>
              <a:t>每个节点基于邻居的路径向量计算自己的路径向量</a:t>
            </a:r>
            <a:endParaRPr kumimoji="1" lang="en-US" altLang="zh-CN" sz="2000" dirty="0"/>
          </a:p>
          <a:p>
            <a:pPr lvl="1">
              <a:lnSpc>
                <a:spcPct val="150000"/>
              </a:lnSpc>
            </a:pPr>
            <a:r>
              <a:rPr kumimoji="1" lang="zh-CN" altLang="en-US" sz="1800" dirty="0"/>
              <a:t>基于</a:t>
            </a:r>
            <a:r>
              <a:rPr kumimoji="1" lang="en-US" altLang="zh-CN" sz="1800" dirty="0"/>
              <a:t>Bellman-ford</a:t>
            </a:r>
            <a:r>
              <a:rPr kumimoji="1" lang="zh-CN" altLang="en-US" sz="1800" dirty="0"/>
              <a:t>算法</a:t>
            </a:r>
            <a:r>
              <a:rPr kumimoji="1" lang="zh-CN" altLang="zh-CN" sz="1800" dirty="0"/>
              <a:t>，</a:t>
            </a:r>
            <a:r>
              <a:rPr kumimoji="1" lang="zh-CN" altLang="en-US" sz="1800" dirty="0" smtClean="0"/>
              <a:t>迭代计算直至收敛</a:t>
            </a:r>
            <a:endParaRPr kumimoji="1" lang="en-US" altLang="zh-CN" sz="1800" dirty="0" smtClean="0"/>
          </a:p>
          <a:p>
            <a:pPr lvl="1">
              <a:lnSpc>
                <a:spcPct val="150000"/>
              </a:lnSpc>
            </a:pPr>
            <a:r>
              <a:rPr kumimoji="1" lang="zh-CN" altLang="en-US" sz="1800" dirty="0" smtClean="0"/>
              <a:t>若采用一条路径，则将自己的添加在新路径上</a:t>
            </a:r>
            <a:r>
              <a:rPr kumimoji="1" lang="zh-CN" altLang="en-US" sz="1800" dirty="0" smtClean="0">
                <a:solidFill>
                  <a:schemeClr val="accent1"/>
                </a:solidFill>
              </a:rPr>
              <a:t>（次序重要吗？）</a:t>
            </a:r>
            <a:endParaRPr kumimoji="1" lang="en-US" altLang="zh-CN" sz="1800" dirty="0" smtClean="0">
              <a:solidFill>
                <a:schemeClr val="accent1"/>
              </a:solidFill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sz="1800" dirty="0"/>
              <a:t>当发现来自邻居的路径中包括自己时，舍弃该路径</a:t>
            </a:r>
            <a:r>
              <a:rPr kumimoji="1" lang="zh-CN" altLang="zh-CN" sz="1800" dirty="0"/>
              <a:t>，</a:t>
            </a:r>
            <a:r>
              <a:rPr kumimoji="1" lang="zh-CN" altLang="en-US" sz="1800" dirty="0"/>
              <a:t>避免</a:t>
            </a:r>
            <a:r>
              <a:rPr kumimoji="1" lang="zh-CN" altLang="en-US" sz="1800" dirty="0" smtClean="0"/>
              <a:t>回路</a:t>
            </a:r>
            <a:endParaRPr kumimoji="1" lang="en-US" altLang="zh-CN" sz="18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6</a:t>
            </a:fld>
            <a:endParaRPr kumimoji="1" lang="zh-CN" altLang="en-US" dirty="0"/>
          </a:p>
        </p:txBody>
      </p:sp>
      <p:grpSp>
        <p:nvGrpSpPr>
          <p:cNvPr id="22" name="组 21"/>
          <p:cNvGrpSpPr/>
          <p:nvPr/>
        </p:nvGrpSpPr>
        <p:grpSpPr>
          <a:xfrm>
            <a:off x="2251708" y="4524782"/>
            <a:ext cx="4640584" cy="1612214"/>
            <a:chOff x="1530254" y="1761834"/>
            <a:chExt cx="5318768" cy="1847826"/>
          </a:xfrm>
        </p:grpSpPr>
        <p:sp>
          <p:nvSpPr>
            <p:cNvPr id="23" name="圆角矩形 22"/>
            <p:cNvSpPr/>
            <p:nvPr/>
          </p:nvSpPr>
          <p:spPr>
            <a:xfrm>
              <a:off x="1530254" y="2383074"/>
              <a:ext cx="605347" cy="605347"/>
            </a:xfrm>
            <a:prstGeom prst="roundRect">
              <a:avLst/>
            </a:prstGeom>
            <a:solidFill>
              <a:srgbClr val="008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000" dirty="0">
                  <a:latin typeface="Arial Black"/>
                  <a:cs typeface="Arial Black"/>
                </a:rPr>
                <a:t>A</a:t>
              </a:r>
              <a:endParaRPr kumimoji="1" lang="zh-CN" altLang="en-US" sz="2000" dirty="0">
                <a:latin typeface="Arial Black"/>
                <a:cs typeface="Arial Black"/>
              </a:endParaRPr>
            </a:p>
          </p:txBody>
        </p:sp>
        <p:sp>
          <p:nvSpPr>
            <p:cNvPr id="24" name="圆角矩形 23"/>
            <p:cNvSpPr/>
            <p:nvPr/>
          </p:nvSpPr>
          <p:spPr>
            <a:xfrm>
              <a:off x="6243675" y="2383074"/>
              <a:ext cx="605347" cy="605347"/>
            </a:xfrm>
            <a:prstGeom prst="roundRect">
              <a:avLst/>
            </a:prstGeom>
            <a:solidFill>
              <a:srgbClr val="008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000" dirty="0" smtClean="0">
                  <a:latin typeface="Arial Black"/>
                  <a:cs typeface="Arial Black"/>
                </a:rPr>
                <a:t>F</a:t>
              </a:r>
              <a:endParaRPr kumimoji="1" lang="zh-CN" altLang="en-US" sz="2000" dirty="0">
                <a:latin typeface="Arial Black"/>
                <a:cs typeface="Arial Black"/>
              </a:endParaRPr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3101394" y="1761834"/>
              <a:ext cx="605347" cy="605347"/>
            </a:xfrm>
            <a:prstGeom prst="roundRect">
              <a:avLst/>
            </a:prstGeom>
            <a:solidFill>
              <a:srgbClr val="008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000" dirty="0" smtClean="0">
                  <a:latin typeface="Arial Black"/>
                  <a:cs typeface="Arial Black"/>
                </a:rPr>
                <a:t>B</a:t>
              </a:r>
              <a:endParaRPr kumimoji="1" lang="zh-CN" altLang="en-US" sz="2000" dirty="0">
                <a:latin typeface="Arial Black"/>
                <a:cs typeface="Arial Black"/>
              </a:endParaRPr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4672534" y="1761834"/>
              <a:ext cx="605347" cy="605347"/>
            </a:xfrm>
            <a:prstGeom prst="roundRect">
              <a:avLst/>
            </a:prstGeom>
            <a:solidFill>
              <a:srgbClr val="008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000" dirty="0" smtClean="0">
                  <a:latin typeface="Arial Black"/>
                  <a:cs typeface="Arial Black"/>
                </a:rPr>
                <a:t>C</a:t>
              </a:r>
              <a:endParaRPr kumimoji="1" lang="zh-CN" altLang="en-US" sz="2000" dirty="0">
                <a:latin typeface="Arial Black"/>
                <a:cs typeface="Arial Black"/>
              </a:endParaRPr>
            </a:p>
          </p:txBody>
        </p:sp>
        <p:sp>
          <p:nvSpPr>
            <p:cNvPr id="27" name="圆角矩形 26"/>
            <p:cNvSpPr/>
            <p:nvPr/>
          </p:nvSpPr>
          <p:spPr>
            <a:xfrm>
              <a:off x="3101394" y="3004313"/>
              <a:ext cx="605347" cy="605347"/>
            </a:xfrm>
            <a:prstGeom prst="roundRect">
              <a:avLst/>
            </a:prstGeom>
            <a:solidFill>
              <a:srgbClr val="008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000" dirty="0" smtClean="0">
                  <a:latin typeface="Arial Black"/>
                  <a:cs typeface="Arial Black"/>
                </a:rPr>
                <a:t>D</a:t>
              </a:r>
              <a:endParaRPr kumimoji="1" lang="zh-CN" altLang="en-US" sz="2000" dirty="0">
                <a:latin typeface="Arial Black"/>
                <a:cs typeface="Arial Black"/>
              </a:endParaRPr>
            </a:p>
          </p:txBody>
        </p:sp>
        <p:sp>
          <p:nvSpPr>
            <p:cNvPr id="28" name="圆角矩形 27"/>
            <p:cNvSpPr/>
            <p:nvPr/>
          </p:nvSpPr>
          <p:spPr>
            <a:xfrm>
              <a:off x="4672534" y="3004313"/>
              <a:ext cx="605347" cy="605347"/>
            </a:xfrm>
            <a:prstGeom prst="roundRect">
              <a:avLst/>
            </a:prstGeom>
            <a:solidFill>
              <a:srgbClr val="008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000" dirty="0" smtClean="0">
                  <a:latin typeface="Arial Black"/>
                  <a:cs typeface="Arial Black"/>
                </a:rPr>
                <a:t>E</a:t>
              </a:r>
              <a:endParaRPr kumimoji="1" lang="zh-CN" altLang="en-US" sz="2000" dirty="0">
                <a:latin typeface="Arial Black"/>
                <a:cs typeface="Arial Black"/>
              </a:endParaRPr>
            </a:p>
          </p:txBody>
        </p:sp>
        <p:cxnSp>
          <p:nvCxnSpPr>
            <p:cNvPr id="29" name="直线连接符 28"/>
            <p:cNvCxnSpPr>
              <a:stCxn id="23" idx="3"/>
              <a:endCxn id="25" idx="1"/>
            </p:cNvCxnSpPr>
            <p:nvPr/>
          </p:nvCxnSpPr>
          <p:spPr>
            <a:xfrm flipV="1">
              <a:off x="2135601" y="2064508"/>
              <a:ext cx="965793" cy="621240"/>
            </a:xfrm>
            <a:prstGeom prst="line">
              <a:avLst/>
            </a:prstGeom>
            <a:ln w="57150" cmpd="sng">
              <a:solidFill>
                <a:srgbClr val="008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线连接符 29"/>
            <p:cNvCxnSpPr>
              <a:stCxn id="23" idx="3"/>
              <a:endCxn id="27" idx="1"/>
            </p:cNvCxnSpPr>
            <p:nvPr/>
          </p:nvCxnSpPr>
          <p:spPr>
            <a:xfrm>
              <a:off x="2135601" y="2685748"/>
              <a:ext cx="965793" cy="621239"/>
            </a:xfrm>
            <a:prstGeom prst="line">
              <a:avLst/>
            </a:prstGeom>
            <a:ln w="57150" cmpd="sng">
              <a:solidFill>
                <a:srgbClr val="008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线连接符 32"/>
            <p:cNvCxnSpPr>
              <a:stCxn id="25" idx="3"/>
              <a:endCxn id="26" idx="1"/>
            </p:cNvCxnSpPr>
            <p:nvPr/>
          </p:nvCxnSpPr>
          <p:spPr>
            <a:xfrm>
              <a:off x="3706741" y="2064508"/>
              <a:ext cx="965793" cy="0"/>
            </a:xfrm>
            <a:prstGeom prst="line">
              <a:avLst/>
            </a:prstGeom>
            <a:ln w="57150" cmpd="sng">
              <a:solidFill>
                <a:srgbClr val="008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线连接符 33"/>
            <p:cNvCxnSpPr>
              <a:stCxn id="27" idx="3"/>
              <a:endCxn id="28" idx="1"/>
            </p:cNvCxnSpPr>
            <p:nvPr/>
          </p:nvCxnSpPr>
          <p:spPr>
            <a:xfrm>
              <a:off x="3706741" y="3306987"/>
              <a:ext cx="965793" cy="0"/>
            </a:xfrm>
            <a:prstGeom prst="line">
              <a:avLst/>
            </a:prstGeom>
            <a:ln w="57150" cmpd="sng">
              <a:solidFill>
                <a:srgbClr val="008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线连接符 34"/>
            <p:cNvCxnSpPr>
              <a:stCxn id="26" idx="3"/>
              <a:endCxn id="24" idx="1"/>
            </p:cNvCxnSpPr>
            <p:nvPr/>
          </p:nvCxnSpPr>
          <p:spPr>
            <a:xfrm>
              <a:off x="5277881" y="2064508"/>
              <a:ext cx="965794" cy="621240"/>
            </a:xfrm>
            <a:prstGeom prst="line">
              <a:avLst/>
            </a:prstGeom>
            <a:ln w="57150" cmpd="sng">
              <a:solidFill>
                <a:srgbClr val="008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线连接符 35"/>
            <p:cNvCxnSpPr>
              <a:stCxn id="28" idx="3"/>
              <a:endCxn id="24" idx="1"/>
            </p:cNvCxnSpPr>
            <p:nvPr/>
          </p:nvCxnSpPr>
          <p:spPr>
            <a:xfrm flipV="1">
              <a:off x="5277881" y="2685748"/>
              <a:ext cx="965794" cy="621239"/>
            </a:xfrm>
            <a:prstGeom prst="line">
              <a:avLst/>
            </a:prstGeom>
            <a:ln w="57150" cmpd="sng">
              <a:solidFill>
                <a:srgbClr val="008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>
              <a:stCxn id="26" idx="2"/>
              <a:endCxn id="28" idx="0"/>
            </p:cNvCxnSpPr>
            <p:nvPr/>
          </p:nvCxnSpPr>
          <p:spPr>
            <a:xfrm>
              <a:off x="4975208" y="2367181"/>
              <a:ext cx="0" cy="637132"/>
            </a:xfrm>
            <a:prstGeom prst="line">
              <a:avLst/>
            </a:prstGeom>
            <a:ln w="57150" cmpd="sng">
              <a:solidFill>
                <a:srgbClr val="008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线连接符 37"/>
            <p:cNvCxnSpPr>
              <a:stCxn id="25" idx="2"/>
              <a:endCxn id="27" idx="0"/>
            </p:cNvCxnSpPr>
            <p:nvPr/>
          </p:nvCxnSpPr>
          <p:spPr>
            <a:xfrm>
              <a:off x="3404068" y="2367181"/>
              <a:ext cx="0" cy="637132"/>
            </a:xfrm>
            <a:prstGeom prst="line">
              <a:avLst/>
            </a:prstGeom>
            <a:ln w="57150" cmpd="sng">
              <a:solidFill>
                <a:srgbClr val="008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线连接符 38"/>
            <p:cNvCxnSpPr>
              <a:stCxn id="26" idx="1"/>
              <a:endCxn id="27" idx="3"/>
            </p:cNvCxnSpPr>
            <p:nvPr/>
          </p:nvCxnSpPr>
          <p:spPr>
            <a:xfrm flipH="1">
              <a:off x="3706741" y="2064508"/>
              <a:ext cx="965793" cy="1242479"/>
            </a:xfrm>
            <a:prstGeom prst="line">
              <a:avLst/>
            </a:prstGeom>
            <a:ln w="57150" cmpd="sng">
              <a:solidFill>
                <a:srgbClr val="008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1" name="表格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2252755"/>
              </p:ext>
            </p:extLst>
          </p:nvPr>
        </p:nvGraphicFramePr>
        <p:xfrm>
          <a:off x="7033768" y="5164881"/>
          <a:ext cx="955687" cy="2981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8221"/>
                <a:gridCol w="312119"/>
                <a:gridCol w="295347"/>
              </a:tblGrid>
              <a:tr h="298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0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25A24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2" name="表格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4392811"/>
              </p:ext>
            </p:extLst>
          </p:nvPr>
        </p:nvGraphicFramePr>
        <p:xfrm>
          <a:off x="5597512" y="4387068"/>
          <a:ext cx="1294779" cy="2981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396"/>
                <a:gridCol w="323033"/>
                <a:gridCol w="305675"/>
                <a:gridCol w="305675"/>
              </a:tblGrid>
              <a:tr h="298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1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25A24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C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3" name="表格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5353872"/>
              </p:ext>
            </p:extLst>
          </p:nvPr>
        </p:nvGraphicFramePr>
        <p:xfrm>
          <a:off x="5578201" y="5999452"/>
          <a:ext cx="1294779" cy="2981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396"/>
                <a:gridCol w="323033"/>
                <a:gridCol w="305675"/>
                <a:gridCol w="305675"/>
              </a:tblGrid>
              <a:tr h="298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1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25A24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E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5" name="表格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5147978"/>
              </p:ext>
            </p:extLst>
          </p:nvPr>
        </p:nvGraphicFramePr>
        <p:xfrm>
          <a:off x="7036083" y="5155651"/>
          <a:ext cx="955687" cy="2981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8221"/>
                <a:gridCol w="312119"/>
                <a:gridCol w="295347"/>
              </a:tblGrid>
              <a:tr h="298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0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25A24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6" name="表格 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9406465"/>
              </p:ext>
            </p:extLst>
          </p:nvPr>
        </p:nvGraphicFramePr>
        <p:xfrm>
          <a:off x="7038398" y="5157966"/>
          <a:ext cx="955687" cy="2981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8221"/>
                <a:gridCol w="312119"/>
                <a:gridCol w="295347"/>
              </a:tblGrid>
              <a:tr h="298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0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25A24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7" name="表格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1645445"/>
              </p:ext>
            </p:extLst>
          </p:nvPr>
        </p:nvGraphicFramePr>
        <p:xfrm>
          <a:off x="5597513" y="4387282"/>
          <a:ext cx="1294779" cy="2981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396"/>
                <a:gridCol w="323033"/>
                <a:gridCol w="305675"/>
                <a:gridCol w="305675"/>
              </a:tblGrid>
              <a:tr h="298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1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25A24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C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8" name="表格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6973805"/>
              </p:ext>
            </p:extLst>
          </p:nvPr>
        </p:nvGraphicFramePr>
        <p:xfrm>
          <a:off x="3082922" y="4157377"/>
          <a:ext cx="1604538" cy="2981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1316"/>
                <a:gridCol w="323857"/>
                <a:gridCol w="306455"/>
                <a:gridCol w="306455"/>
                <a:gridCol w="306455"/>
              </a:tblGrid>
              <a:tr h="298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2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25A24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B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C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9" name="表格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8414689"/>
              </p:ext>
            </p:extLst>
          </p:nvPr>
        </p:nvGraphicFramePr>
        <p:xfrm>
          <a:off x="3082922" y="6198036"/>
          <a:ext cx="1604538" cy="2981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1316"/>
                <a:gridCol w="323857"/>
                <a:gridCol w="306455"/>
                <a:gridCol w="306455"/>
                <a:gridCol w="306455"/>
              </a:tblGrid>
              <a:tr h="298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2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25A24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D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C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5626599"/>
              </p:ext>
            </p:extLst>
          </p:nvPr>
        </p:nvGraphicFramePr>
        <p:xfrm>
          <a:off x="5599828" y="4389597"/>
          <a:ext cx="1294779" cy="2981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396"/>
                <a:gridCol w="323033"/>
                <a:gridCol w="305675"/>
                <a:gridCol w="305675"/>
              </a:tblGrid>
              <a:tr h="298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1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25A24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C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1" name="表格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3160251"/>
              </p:ext>
            </p:extLst>
          </p:nvPr>
        </p:nvGraphicFramePr>
        <p:xfrm>
          <a:off x="5580516" y="6001767"/>
          <a:ext cx="1294779" cy="2981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396"/>
                <a:gridCol w="323033"/>
                <a:gridCol w="305675"/>
                <a:gridCol w="305675"/>
              </a:tblGrid>
              <a:tr h="298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1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25A24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E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2" name="表格 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6465119"/>
              </p:ext>
            </p:extLst>
          </p:nvPr>
        </p:nvGraphicFramePr>
        <p:xfrm>
          <a:off x="5602143" y="4391912"/>
          <a:ext cx="1294779" cy="2981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396"/>
                <a:gridCol w="323033"/>
                <a:gridCol w="305675"/>
                <a:gridCol w="305675"/>
              </a:tblGrid>
              <a:tr h="298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1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25A24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C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3" name="表格 6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8207723"/>
              </p:ext>
            </p:extLst>
          </p:nvPr>
        </p:nvGraphicFramePr>
        <p:xfrm>
          <a:off x="5582831" y="6004082"/>
          <a:ext cx="1294779" cy="2981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396"/>
                <a:gridCol w="323033"/>
                <a:gridCol w="305675"/>
                <a:gridCol w="305675"/>
              </a:tblGrid>
              <a:tr h="298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1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25A24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E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4" name="表格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5126157"/>
              </p:ext>
            </p:extLst>
          </p:nvPr>
        </p:nvGraphicFramePr>
        <p:xfrm>
          <a:off x="3085237" y="4159692"/>
          <a:ext cx="1604538" cy="2981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1316"/>
                <a:gridCol w="323857"/>
                <a:gridCol w="306455"/>
                <a:gridCol w="306455"/>
                <a:gridCol w="306455"/>
              </a:tblGrid>
              <a:tr h="298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2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25A24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B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C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6" name="表格 6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101019"/>
              </p:ext>
            </p:extLst>
          </p:nvPr>
        </p:nvGraphicFramePr>
        <p:xfrm>
          <a:off x="352722" y="5662389"/>
          <a:ext cx="2216016" cy="2981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8987"/>
                <a:gridCol w="375549"/>
                <a:gridCol w="355370"/>
                <a:gridCol w="355370"/>
                <a:gridCol w="355370"/>
                <a:gridCol w="355370"/>
              </a:tblGrid>
              <a:tr h="298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3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25A24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A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B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C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7" name="表格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7844763"/>
              </p:ext>
            </p:extLst>
          </p:nvPr>
        </p:nvGraphicFramePr>
        <p:xfrm>
          <a:off x="3080656" y="4155133"/>
          <a:ext cx="1604538" cy="2981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1316"/>
                <a:gridCol w="323857"/>
                <a:gridCol w="306455"/>
                <a:gridCol w="306455"/>
                <a:gridCol w="306455"/>
              </a:tblGrid>
              <a:tr h="298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2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25A24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B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C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8" name="表格 6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274963"/>
              </p:ext>
            </p:extLst>
          </p:nvPr>
        </p:nvGraphicFramePr>
        <p:xfrm>
          <a:off x="3078341" y="6193477"/>
          <a:ext cx="1604538" cy="2981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1316"/>
                <a:gridCol w="323857"/>
                <a:gridCol w="306455"/>
                <a:gridCol w="306455"/>
                <a:gridCol w="306455"/>
              </a:tblGrid>
              <a:tr h="298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2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25A24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D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C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9" name="表格 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2795724"/>
              </p:ext>
            </p:extLst>
          </p:nvPr>
        </p:nvGraphicFramePr>
        <p:xfrm>
          <a:off x="3075520" y="6190656"/>
          <a:ext cx="1604538" cy="2981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1316"/>
                <a:gridCol w="323857"/>
                <a:gridCol w="306455"/>
                <a:gridCol w="306455"/>
                <a:gridCol w="306455"/>
              </a:tblGrid>
              <a:tr h="298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2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25A24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D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C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0" name="表格 6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0053979"/>
              </p:ext>
            </p:extLst>
          </p:nvPr>
        </p:nvGraphicFramePr>
        <p:xfrm>
          <a:off x="3086810" y="6187835"/>
          <a:ext cx="1604538" cy="2981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1316"/>
                <a:gridCol w="323857"/>
                <a:gridCol w="306455"/>
                <a:gridCol w="306455"/>
                <a:gridCol w="306455"/>
              </a:tblGrid>
              <a:tr h="298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2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25A24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D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C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1" name="表格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9930766"/>
              </p:ext>
            </p:extLst>
          </p:nvPr>
        </p:nvGraphicFramePr>
        <p:xfrm>
          <a:off x="3083989" y="6199125"/>
          <a:ext cx="1604538" cy="2981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1316"/>
                <a:gridCol w="323857"/>
                <a:gridCol w="306455"/>
                <a:gridCol w="306455"/>
                <a:gridCol w="306455"/>
              </a:tblGrid>
              <a:tr h="298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2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25A24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D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C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2" name="表格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4567161"/>
              </p:ext>
            </p:extLst>
          </p:nvPr>
        </p:nvGraphicFramePr>
        <p:xfrm>
          <a:off x="349901" y="5659568"/>
          <a:ext cx="2216016" cy="2981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8987"/>
                <a:gridCol w="375549"/>
                <a:gridCol w="355370"/>
                <a:gridCol w="355370"/>
                <a:gridCol w="355370"/>
                <a:gridCol w="355370"/>
              </a:tblGrid>
              <a:tr h="298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400" dirty="0" smtClean="0">
                          <a:solidFill>
                            <a:schemeClr val="bg1"/>
                          </a:solidFill>
                          <a:latin typeface="微软雅黑"/>
                          <a:ea typeface="微软雅黑"/>
                          <a:cs typeface="微软雅黑"/>
                        </a:rPr>
                        <a:t>3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25A24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A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B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C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微软雅黑"/>
                          <a:ea typeface="微软雅黑"/>
                          <a:cs typeface="微软雅黑"/>
                        </a:rPr>
                        <a:t>F</a:t>
                      </a:r>
                      <a:endParaRPr lang="zh-CN" altLang="en-US" sz="1400" dirty="0">
                        <a:latin typeface="微软雅黑"/>
                        <a:ea typeface="微软雅黑"/>
                        <a:cs typeface="微软雅黑"/>
                      </a:endParaRPr>
                    </a:p>
                  </a:txBody>
                  <a:tcPr marL="73522" marR="73522" marT="36761" marB="36761" anchor="ctr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kumimoji="1" lang="en-US" altLang="zh-CN" smtClean="0"/>
              <a:t>HIT ComNet-II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66572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2.96296E-6 L -0.1559 -0.10903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795" y="-5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1.85185E-6 L -0.15799 0.12477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99" y="62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2.22222E-6 L -0.25886 -0.03218 " pathEditMode="relative" rAng="0" ptsTypes="AA">
                                      <p:cBhvr>
                                        <p:cTn id="66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1" y="-16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2.22222E-6 L -0.24167 0.26111 " pathEditMode="relative" rAng="0" ptsTypes="AA">
                                      <p:cBhvr>
                                        <p:cTn id="78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083" y="130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1.85185E-6 L -0.1033 0.15417 " pathEditMode="relative" rAng="0" ptsTypes="AA">
                                      <p:cBhvr>
                                        <p:cTn id="90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74" y="7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01 0.00185 L -0.09149 -0.17593 " pathEditMode="relative" rAng="0" ptsTypes="AA">
                                      <p:cBhvr>
                                        <p:cTn id="100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33" y="-88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19 0.00139 L -0.27431 -0.03102 " pathEditMode="relative" rAng="0" ptsTypes="AA">
                                      <p:cBhvr>
                                        <p:cTn id="110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65" y="-16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0.00093 L -0.26605 0.21999 " pathEditMode="relative" rAng="0" ptsTypes="AA">
                                      <p:cBhvr>
                                        <p:cTn id="120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59" y="109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162 L -0.01736 0.16562 " pathEditMode="relative" rAng="0" ptsTypes="AA">
                                      <p:cBhvr>
                                        <p:cTn id="132" dur="2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50" y="81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7 -0.00162 L 0.17277 -0.00301 " pathEditMode="relative" rAng="0" ptsTypes="AA">
                                      <p:cBhvr>
                                        <p:cTn id="141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788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2000"/>
                            </p:stCondLst>
                            <p:childTnLst>
                              <p:par>
                                <p:cTn id="14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2000"/>
                            </p:stCondLst>
                            <p:childTnLst>
                              <p:par>
                                <p:cTn id="14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4.81481E-6 L 0.09462 -0.20371 " pathEditMode="relative" rAng="0" ptsTypes="AA">
                                      <p:cBhvr>
                                        <p:cTn id="149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22" y="-10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4000"/>
                            </p:stCondLst>
                            <p:childTnLst>
                              <p:par>
                                <p:cTn id="15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4000"/>
                            </p:stCondLst>
                            <p:childTnLst>
                              <p:par>
                                <p:cTn id="15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87 -0.01759 L 0.03159 -0.21875 " pathEditMode="relative" rAng="0" ptsTypes="AA">
                                      <p:cBhvr>
                                        <p:cTn id="157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28" y="-100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6000"/>
                            </p:stCondLst>
                            <p:childTnLst>
                              <p:par>
                                <p:cTn id="15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6000"/>
                            </p:stCondLst>
                            <p:childTnLst>
                              <p:par>
                                <p:cTn id="16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49 -0.00278 L -0.09236 -0.11852 " pathEditMode="relative" rAng="0" ptsTypes="AA">
                                      <p:cBhvr>
                                        <p:cTn id="165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51" y="-5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8000"/>
                            </p:stCondLst>
                            <p:childTnLst>
                              <p:par>
                                <p:cTn id="16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8000"/>
                            </p:stCondLst>
                            <p:childTnLst>
                              <p:par>
                                <p:cTn id="17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5 0.00116 L 0.1728 0.02039 " pathEditMode="relative" rAng="0" ptsTypes="AA">
                                      <p:cBhvr>
                                        <p:cTn id="175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657" y="9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0000"/>
                            </p:stCondLst>
                            <p:childTnLst>
                              <p:par>
                                <p:cTn id="17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RPKI</a:t>
            </a:r>
            <a:r>
              <a:rPr kumimoji="1" lang="zh-CN" altLang="en-US" dirty="0" smtClean="0"/>
              <a:t>环境搭建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1600" dirty="0"/>
              <a:t>互联网域名管理技术国家工程实验室 </a:t>
            </a:r>
            <a:r>
              <a:rPr kumimoji="1" lang="zh-CN" altLang="en-US" sz="1600" dirty="0" smtClean="0"/>
              <a:t>技术白皮书</a:t>
            </a:r>
            <a:endParaRPr kumimoji="1" lang="zh-CN" altLang="en-US" sz="1600" dirty="0"/>
          </a:p>
          <a:p>
            <a:pPr marL="0" indent="0">
              <a:buNone/>
            </a:pPr>
            <a:r>
              <a:rPr kumimoji="1" lang="en-US" altLang="zh-CN" sz="1600" dirty="0" smtClean="0"/>
              <a:t>《RPKI </a:t>
            </a:r>
            <a:r>
              <a:rPr kumimoji="1" lang="zh-CN" altLang="en-US" sz="1600" dirty="0"/>
              <a:t>测试环境搭</a:t>
            </a:r>
            <a:r>
              <a:rPr kumimoji="1" lang="zh-CN" altLang="en-US" sz="1600" dirty="0" smtClean="0"/>
              <a:t>建</a:t>
            </a:r>
            <a:r>
              <a:rPr kumimoji="1" lang="en-US" altLang="zh-CN" sz="1600" dirty="0" smtClean="0"/>
              <a:t>》</a:t>
            </a:r>
          </a:p>
          <a:p>
            <a:pPr marL="0" indent="0">
              <a:buNone/>
            </a:pPr>
            <a:r>
              <a:rPr kumimoji="1" lang="nb-NO" altLang="zh-CN" sz="1600" dirty="0">
                <a:hlinkClick r:id="rId2"/>
              </a:rPr>
              <a:t>http://cnnic.cn/gjymaqzx/aqzxwxbz/201501/W020150126452074581246.</a:t>
            </a:r>
            <a:r>
              <a:rPr kumimoji="1" lang="nb-NO" altLang="zh-CN" sz="1600" dirty="0" smtClean="0">
                <a:hlinkClick r:id="rId2"/>
              </a:rPr>
              <a:t>pdf</a:t>
            </a:r>
            <a:endParaRPr kumimoji="1" lang="nb-NO" altLang="zh-CN" sz="1600" dirty="0" smtClean="0"/>
          </a:p>
          <a:p>
            <a:pPr marL="0" indent="0">
              <a:buNone/>
            </a:pPr>
            <a:endParaRPr kumimoji="1" lang="nb-NO" altLang="zh-CN" sz="1600" dirty="0"/>
          </a:p>
          <a:p>
            <a:pPr marL="0" indent="0">
              <a:buNone/>
            </a:pPr>
            <a:endParaRPr kumimoji="1" lang="zh-CN" altLang="en-US" sz="16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60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66253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BGPsec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81358"/>
            <a:ext cx="8229600" cy="961944"/>
          </a:xfrm>
        </p:spPr>
        <p:txBody>
          <a:bodyPr/>
          <a:lstStyle/>
          <a:p>
            <a:r>
              <a:rPr kumimoji="1" lang="en-US" altLang="zh-CN" sz="2000" dirty="0" err="1" smtClean="0"/>
              <a:t>BGPsec</a:t>
            </a:r>
            <a:r>
              <a:rPr kumimoji="1" lang="zh-CN" altLang="en-US" sz="2000" dirty="0" smtClean="0"/>
              <a:t>依赖于</a:t>
            </a:r>
            <a:r>
              <a:rPr kumimoji="1" lang="en-US" altLang="zh-CN" sz="2000" dirty="0" smtClean="0"/>
              <a:t>RPKI</a:t>
            </a:r>
          </a:p>
          <a:p>
            <a:r>
              <a:rPr kumimoji="1" lang="en-US" altLang="zh-CN" sz="2000" dirty="0" smtClean="0"/>
              <a:t>BGP</a:t>
            </a:r>
            <a:r>
              <a:rPr kumimoji="1" lang="zh-CN" altLang="en-US" sz="2000" dirty="0" smtClean="0"/>
              <a:t>更新消息中一条路径上的每个</a:t>
            </a:r>
            <a:r>
              <a:rPr kumimoji="1" lang="en-US" altLang="zh-CN" sz="2000" dirty="0" smtClean="0"/>
              <a:t>AS</a:t>
            </a:r>
            <a:r>
              <a:rPr kumimoji="1" lang="zh-CN" altLang="en-US" sz="2000" dirty="0" smtClean="0"/>
              <a:t>对自己的路由声明做签名</a:t>
            </a:r>
            <a:endParaRPr kumimoji="1" lang="en-US" altLang="zh-CN" sz="200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61</a:t>
            </a:fld>
            <a:endParaRPr kumimoji="1" lang="zh-CN" altLang="en-US" dirty="0"/>
          </a:p>
        </p:txBody>
      </p:sp>
      <p:sp>
        <p:nvSpPr>
          <p:cNvPr id="5" name="椭圆 4"/>
          <p:cNvSpPr/>
          <p:nvPr/>
        </p:nvSpPr>
        <p:spPr>
          <a:xfrm>
            <a:off x="839301" y="3714889"/>
            <a:ext cx="1389835" cy="858454"/>
          </a:xfrm>
          <a:prstGeom prst="ellipse">
            <a:avLst/>
          </a:prstGeom>
          <a:noFill/>
          <a:ln w="57150" cmpd="sng">
            <a:solidFill>
              <a:srgbClr val="0080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dirty="0" smtClean="0">
              <a:latin typeface="Arial Black"/>
              <a:cs typeface="Arial Black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1174423" y="3599260"/>
            <a:ext cx="719592" cy="304810"/>
          </a:xfrm>
          <a:prstGeom prst="roundRect">
            <a:avLst/>
          </a:prstGeom>
          <a:solidFill>
            <a:srgbClr val="0080FF"/>
          </a:solidFill>
          <a:ln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Arial Black"/>
                <a:cs typeface="Arial Black"/>
              </a:rPr>
              <a:t>AS1</a:t>
            </a:r>
            <a:endParaRPr kumimoji="1" lang="zh-CN" altLang="en-US" dirty="0" smtClean="0">
              <a:latin typeface="Arial Black"/>
              <a:cs typeface="Arial Black"/>
            </a:endParaRPr>
          </a:p>
        </p:txBody>
      </p:sp>
      <p:cxnSp>
        <p:nvCxnSpPr>
          <p:cNvPr id="7" name="直线连接符 6"/>
          <p:cNvCxnSpPr>
            <a:stCxn id="9" idx="2"/>
            <a:endCxn id="5" idx="6"/>
          </p:cNvCxnSpPr>
          <p:nvPr/>
        </p:nvCxnSpPr>
        <p:spPr>
          <a:xfrm flipH="1">
            <a:off x="2229136" y="4144116"/>
            <a:ext cx="1034355" cy="0"/>
          </a:xfrm>
          <a:prstGeom prst="line">
            <a:avLst/>
          </a:prstGeom>
          <a:ln w="76200" cmpd="sng">
            <a:solidFill>
              <a:srgbClr val="0080FF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3263491" y="3714889"/>
            <a:ext cx="1389835" cy="858454"/>
          </a:xfrm>
          <a:prstGeom prst="ellipse">
            <a:avLst/>
          </a:prstGeom>
          <a:noFill/>
          <a:ln w="57150" cmpd="sng">
            <a:solidFill>
              <a:schemeClr val="accent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dirty="0" smtClean="0">
              <a:latin typeface="Arial Black"/>
              <a:cs typeface="Arial Black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3598613" y="3599260"/>
            <a:ext cx="719592" cy="304810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Arial Black"/>
                <a:cs typeface="Arial Black"/>
              </a:rPr>
              <a:t>AS2</a:t>
            </a:r>
            <a:endParaRPr kumimoji="1" lang="zh-CN" altLang="en-US" dirty="0" smtClean="0">
              <a:latin typeface="Arial Black"/>
              <a:cs typeface="Arial Black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5604441" y="3713417"/>
            <a:ext cx="1389835" cy="858454"/>
          </a:xfrm>
          <a:prstGeom prst="ellipse">
            <a:avLst/>
          </a:prstGeom>
          <a:noFill/>
          <a:ln w="57150" cmpd="sng">
            <a:solidFill>
              <a:schemeClr val="accent5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dirty="0" smtClean="0">
              <a:latin typeface="Arial Black"/>
              <a:cs typeface="Arial Black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5939563" y="3597788"/>
            <a:ext cx="719592" cy="304810"/>
          </a:xfrm>
          <a:prstGeom prst="round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atin typeface="Arial Black"/>
                <a:cs typeface="Arial Black"/>
              </a:rPr>
              <a:t>AS3</a:t>
            </a:r>
            <a:endParaRPr kumimoji="1" lang="zh-CN" altLang="en-US" dirty="0" smtClean="0">
              <a:latin typeface="Arial Black"/>
              <a:cs typeface="Arial Black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839301" y="4047036"/>
            <a:ext cx="1455447" cy="443088"/>
          </a:xfrm>
          <a:prstGeom prst="round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latin typeface="Arial Black"/>
                <a:cs typeface="Arial Black"/>
              </a:rPr>
              <a:t>1.2.3.0/24</a:t>
            </a:r>
            <a:endParaRPr kumimoji="1" lang="zh-CN" altLang="en-US" sz="1600" dirty="0" smtClean="0">
              <a:latin typeface="Arial Black"/>
              <a:cs typeface="Arial Black"/>
            </a:endParaRPr>
          </a:p>
        </p:txBody>
      </p:sp>
      <p:grpSp>
        <p:nvGrpSpPr>
          <p:cNvPr id="22" name="组 21"/>
          <p:cNvGrpSpPr/>
          <p:nvPr/>
        </p:nvGrpSpPr>
        <p:grpSpPr>
          <a:xfrm>
            <a:off x="1912837" y="3389798"/>
            <a:ext cx="239375" cy="447254"/>
            <a:chOff x="4049059" y="1703294"/>
            <a:chExt cx="567765" cy="1060824"/>
          </a:xfrm>
          <a:solidFill>
            <a:srgbClr val="3366FF"/>
          </a:solidFill>
        </p:grpSpPr>
        <p:sp>
          <p:nvSpPr>
            <p:cNvPr id="23" name="椭圆 22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4347350" y="3420663"/>
            <a:ext cx="239375" cy="447254"/>
            <a:chOff x="4049059" y="1703294"/>
            <a:chExt cx="567765" cy="1060824"/>
          </a:xfrm>
          <a:solidFill>
            <a:schemeClr val="accent1"/>
          </a:solidFill>
        </p:grpSpPr>
        <p:sp>
          <p:nvSpPr>
            <p:cNvPr id="28" name="椭圆 27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32" name="组 31"/>
          <p:cNvGrpSpPr/>
          <p:nvPr/>
        </p:nvGrpSpPr>
        <p:grpSpPr>
          <a:xfrm>
            <a:off x="6694655" y="3440138"/>
            <a:ext cx="239375" cy="447254"/>
            <a:chOff x="4049059" y="1703294"/>
            <a:chExt cx="567765" cy="1060824"/>
          </a:xfrm>
          <a:solidFill>
            <a:schemeClr val="accent5"/>
          </a:solidFill>
        </p:grpSpPr>
        <p:sp>
          <p:nvSpPr>
            <p:cNvPr id="33" name="椭圆 32"/>
            <p:cNvSpPr/>
            <p:nvPr/>
          </p:nvSpPr>
          <p:spPr>
            <a:xfrm>
              <a:off x="4049059" y="1703294"/>
              <a:ext cx="567765" cy="43329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235823" y="2032000"/>
              <a:ext cx="194236" cy="732118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4332941" y="2472764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4332941" y="2226235"/>
              <a:ext cx="283883" cy="16435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800" dirty="0" smtClean="0">
                <a:latin typeface="Arial Black"/>
                <a:cs typeface="Arial Black"/>
              </a:endParaRPr>
            </a:p>
          </p:txBody>
        </p:sp>
      </p:grpSp>
      <p:grpSp>
        <p:nvGrpSpPr>
          <p:cNvPr id="78" name="组 77"/>
          <p:cNvGrpSpPr/>
          <p:nvPr/>
        </p:nvGrpSpPr>
        <p:grpSpPr>
          <a:xfrm>
            <a:off x="1076557" y="4924123"/>
            <a:ext cx="2240223" cy="707883"/>
            <a:chOff x="1964317" y="4924123"/>
            <a:chExt cx="2240223" cy="707883"/>
          </a:xfrm>
        </p:grpSpPr>
        <p:sp>
          <p:nvSpPr>
            <p:cNvPr id="21" name="圆角矩形标注 20"/>
            <p:cNvSpPr/>
            <p:nvPr/>
          </p:nvSpPr>
          <p:spPr>
            <a:xfrm>
              <a:off x="1964317" y="4924123"/>
              <a:ext cx="2167108" cy="707883"/>
            </a:xfrm>
            <a:prstGeom prst="wedgeRoundRectCallout">
              <a:avLst>
                <a:gd name="adj1" fmla="val 1284"/>
                <a:gd name="adj2" fmla="val -149463"/>
                <a:gd name="adj3" fmla="val 16667"/>
              </a:avLst>
            </a:prstGeom>
            <a:noFill/>
            <a:ln w="12700" cmpd="sng">
              <a:solidFill>
                <a:srgbClr val="008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zh-CN" sz="1600" dirty="0" smtClean="0">
                  <a:solidFill>
                    <a:srgbClr val="3366FF"/>
                  </a:solidFill>
                  <a:latin typeface="微软雅黑"/>
                  <a:ea typeface="微软雅黑"/>
                  <a:cs typeface="微软雅黑"/>
                </a:rPr>
                <a:t>1.2.3.0</a:t>
              </a:r>
              <a:r>
                <a:rPr kumimoji="1" lang="zh-CN" altLang="en-US" sz="1600" dirty="0">
                  <a:solidFill>
                    <a:srgbClr val="3366FF"/>
                  </a:solidFill>
                  <a:latin typeface="微软雅黑"/>
                  <a:ea typeface="微软雅黑"/>
                  <a:cs typeface="微软雅黑"/>
                </a:rPr>
                <a:t>/</a:t>
              </a:r>
              <a:r>
                <a:rPr kumimoji="1" lang="en-US" altLang="zh-CN" sz="1600" dirty="0" smtClean="0">
                  <a:solidFill>
                    <a:srgbClr val="3366FF"/>
                  </a:solidFill>
                  <a:latin typeface="微软雅黑"/>
                  <a:ea typeface="微软雅黑"/>
                  <a:cs typeface="微软雅黑"/>
                </a:rPr>
                <a:t>24</a:t>
              </a:r>
              <a:r>
                <a:rPr kumimoji="1" lang="zh-CN" altLang="en-US" sz="1600" dirty="0" smtClean="0">
                  <a:solidFill>
                    <a:srgbClr val="3366FF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1600" dirty="0" smtClean="0">
                  <a:solidFill>
                    <a:schemeClr val="accent1"/>
                  </a:solidFill>
                  <a:latin typeface="微软雅黑"/>
                  <a:ea typeface="微软雅黑"/>
                  <a:cs typeface="微软雅黑"/>
                </a:rPr>
                <a:t>AS2</a:t>
              </a:r>
              <a:r>
                <a:rPr kumimoji="1" lang="zh-CN" altLang="en-US" sz="1600" dirty="0" smtClean="0">
                  <a:solidFill>
                    <a:srgbClr val="3366FF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1600" dirty="0" smtClean="0">
                  <a:solidFill>
                    <a:srgbClr val="3366FF"/>
                  </a:solidFill>
                  <a:latin typeface="微软雅黑"/>
                  <a:ea typeface="微软雅黑"/>
                  <a:cs typeface="微软雅黑"/>
                </a:rPr>
                <a:t>AS1</a:t>
              </a:r>
            </a:p>
          </p:txBody>
        </p:sp>
        <p:grpSp>
          <p:nvGrpSpPr>
            <p:cNvPr id="37" name="组 36"/>
            <p:cNvGrpSpPr/>
            <p:nvPr/>
          </p:nvGrpSpPr>
          <p:grpSpPr>
            <a:xfrm>
              <a:off x="3965165" y="5050448"/>
              <a:ext cx="239375" cy="447254"/>
              <a:chOff x="4049059" y="1703294"/>
              <a:chExt cx="567765" cy="1060824"/>
            </a:xfrm>
            <a:solidFill>
              <a:srgbClr val="3366FF"/>
            </a:solidFill>
          </p:grpSpPr>
          <p:sp>
            <p:nvSpPr>
              <p:cNvPr id="38" name="椭圆 37"/>
              <p:cNvSpPr/>
              <p:nvPr/>
            </p:nvSpPr>
            <p:spPr>
              <a:xfrm>
                <a:off x="4049059" y="1703294"/>
                <a:ext cx="567765" cy="433294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39" name="矩形 38"/>
              <p:cNvSpPr/>
              <p:nvPr/>
            </p:nvSpPr>
            <p:spPr>
              <a:xfrm>
                <a:off x="4235823" y="2032000"/>
                <a:ext cx="194236" cy="732118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40" name="矩形 39"/>
              <p:cNvSpPr/>
              <p:nvPr/>
            </p:nvSpPr>
            <p:spPr>
              <a:xfrm>
                <a:off x="4332941" y="2472764"/>
                <a:ext cx="283883" cy="164353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41" name="矩形 40"/>
              <p:cNvSpPr/>
              <p:nvPr/>
            </p:nvSpPr>
            <p:spPr>
              <a:xfrm>
                <a:off x="4332941" y="2226235"/>
                <a:ext cx="283883" cy="164353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</p:grpSp>
      </p:grpSp>
      <p:grpSp>
        <p:nvGrpSpPr>
          <p:cNvPr id="12" name="组 11"/>
          <p:cNvGrpSpPr/>
          <p:nvPr/>
        </p:nvGrpSpPr>
        <p:grpSpPr>
          <a:xfrm>
            <a:off x="3779320" y="4142644"/>
            <a:ext cx="2249858" cy="2231665"/>
            <a:chOff x="3779320" y="4142644"/>
            <a:chExt cx="2249858" cy="2231665"/>
          </a:xfrm>
        </p:grpSpPr>
        <p:cxnSp>
          <p:nvCxnSpPr>
            <p:cNvPr id="16" name="直线连接符 15"/>
            <p:cNvCxnSpPr>
              <a:stCxn id="13" idx="2"/>
              <a:endCxn id="9" idx="6"/>
            </p:cNvCxnSpPr>
            <p:nvPr/>
          </p:nvCxnSpPr>
          <p:spPr>
            <a:xfrm flipH="1">
              <a:off x="4653326" y="4142644"/>
              <a:ext cx="951115" cy="1472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圆角矩形标注 41"/>
            <p:cNvSpPr/>
            <p:nvPr/>
          </p:nvSpPr>
          <p:spPr>
            <a:xfrm>
              <a:off x="3779320" y="4924123"/>
              <a:ext cx="2161482" cy="707883"/>
            </a:xfrm>
            <a:prstGeom prst="wedgeRoundRectCallout">
              <a:avLst>
                <a:gd name="adj1" fmla="val -21421"/>
                <a:gd name="adj2" fmla="val -149463"/>
                <a:gd name="adj3" fmla="val 16667"/>
              </a:avLst>
            </a:prstGeom>
            <a:noFill/>
            <a:ln w="12700" cmpd="sng">
              <a:solidFill>
                <a:srgbClr val="008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zh-CN" sz="1600" dirty="0" smtClean="0">
                  <a:solidFill>
                    <a:srgbClr val="3366FF"/>
                  </a:solidFill>
                  <a:latin typeface="微软雅黑"/>
                  <a:ea typeface="微软雅黑"/>
                  <a:cs typeface="微软雅黑"/>
                </a:rPr>
                <a:t>1.2.3.0</a:t>
              </a:r>
              <a:r>
                <a:rPr kumimoji="1" lang="zh-CN" altLang="en-US" sz="1600" dirty="0">
                  <a:solidFill>
                    <a:srgbClr val="3366FF"/>
                  </a:solidFill>
                  <a:latin typeface="微软雅黑"/>
                  <a:ea typeface="微软雅黑"/>
                  <a:cs typeface="微软雅黑"/>
                </a:rPr>
                <a:t>/</a:t>
              </a:r>
              <a:r>
                <a:rPr kumimoji="1" lang="en-US" altLang="zh-CN" sz="1600" dirty="0" smtClean="0">
                  <a:solidFill>
                    <a:srgbClr val="3366FF"/>
                  </a:solidFill>
                  <a:latin typeface="微软雅黑"/>
                  <a:ea typeface="微软雅黑"/>
                  <a:cs typeface="微软雅黑"/>
                </a:rPr>
                <a:t>24</a:t>
              </a:r>
              <a:r>
                <a:rPr kumimoji="1" lang="zh-CN" altLang="en-US" sz="1600" dirty="0" smtClean="0">
                  <a:solidFill>
                    <a:srgbClr val="3366FF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1600" dirty="0" smtClean="0">
                  <a:solidFill>
                    <a:schemeClr val="accent5"/>
                  </a:solidFill>
                  <a:latin typeface="微软雅黑"/>
                  <a:ea typeface="微软雅黑"/>
                  <a:cs typeface="微软雅黑"/>
                </a:rPr>
                <a:t>AS3</a:t>
              </a:r>
              <a:r>
                <a:rPr kumimoji="1" lang="zh-CN" altLang="en-US" sz="1600" dirty="0" smtClean="0">
                  <a:solidFill>
                    <a:srgbClr val="3366FF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1600" dirty="0" smtClean="0">
                  <a:solidFill>
                    <a:srgbClr val="FF7F01"/>
                  </a:solidFill>
                  <a:latin typeface="微软雅黑"/>
                  <a:ea typeface="微软雅黑"/>
                  <a:cs typeface="微软雅黑"/>
                </a:rPr>
                <a:t>AS2</a:t>
              </a:r>
              <a:r>
                <a:rPr kumimoji="1" lang="zh-CN" altLang="en-US" sz="1600" dirty="0" smtClean="0">
                  <a:solidFill>
                    <a:srgbClr val="FF7F01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1600" dirty="0">
                  <a:solidFill>
                    <a:srgbClr val="3366FF"/>
                  </a:solidFill>
                  <a:latin typeface="微软雅黑"/>
                  <a:ea typeface="微软雅黑"/>
                  <a:cs typeface="微软雅黑"/>
                </a:rPr>
                <a:t>AS1</a:t>
              </a:r>
              <a:endPara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grpSp>
          <p:nvGrpSpPr>
            <p:cNvPr id="48" name="组 47"/>
            <p:cNvGrpSpPr/>
            <p:nvPr/>
          </p:nvGrpSpPr>
          <p:grpSpPr>
            <a:xfrm>
              <a:off x="5789803" y="5047298"/>
              <a:ext cx="239375" cy="447254"/>
              <a:chOff x="4049059" y="1703294"/>
              <a:chExt cx="567765" cy="1060824"/>
            </a:xfrm>
            <a:solidFill>
              <a:schemeClr val="accent1"/>
            </a:solidFill>
          </p:grpSpPr>
          <p:sp>
            <p:nvSpPr>
              <p:cNvPr id="49" name="椭圆 48"/>
              <p:cNvSpPr/>
              <p:nvPr/>
            </p:nvSpPr>
            <p:spPr>
              <a:xfrm>
                <a:off x="4049059" y="1703294"/>
                <a:ext cx="567765" cy="433294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4235823" y="2032000"/>
                <a:ext cx="194236" cy="732118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4332941" y="2472764"/>
                <a:ext cx="283883" cy="164353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4332941" y="2226235"/>
                <a:ext cx="283883" cy="164353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</p:grpSp>
        <p:sp>
          <p:nvSpPr>
            <p:cNvPr id="53" name="圆角矩形标注 52"/>
            <p:cNvSpPr/>
            <p:nvPr/>
          </p:nvSpPr>
          <p:spPr>
            <a:xfrm>
              <a:off x="3779320" y="5666426"/>
              <a:ext cx="2167108" cy="707883"/>
            </a:xfrm>
            <a:prstGeom prst="wedgeRoundRectCallout">
              <a:avLst>
                <a:gd name="adj1" fmla="val 15412"/>
                <a:gd name="adj2" fmla="val -51742"/>
                <a:gd name="adj3" fmla="val 16667"/>
              </a:avLst>
            </a:prstGeom>
            <a:noFill/>
            <a:ln w="12700" cmpd="sng">
              <a:solidFill>
                <a:srgbClr val="008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zh-CN" sz="1600" dirty="0" smtClean="0">
                  <a:solidFill>
                    <a:srgbClr val="3366FF"/>
                  </a:solidFill>
                  <a:latin typeface="微软雅黑"/>
                  <a:ea typeface="微软雅黑"/>
                  <a:cs typeface="微软雅黑"/>
                </a:rPr>
                <a:t>1.2.3.0</a:t>
              </a:r>
              <a:r>
                <a:rPr kumimoji="1" lang="zh-CN" altLang="en-US" sz="1600" dirty="0" smtClean="0">
                  <a:solidFill>
                    <a:srgbClr val="3366FF"/>
                  </a:solidFill>
                  <a:latin typeface="微软雅黑"/>
                  <a:ea typeface="微软雅黑"/>
                  <a:cs typeface="微软雅黑"/>
                </a:rPr>
                <a:t>/</a:t>
              </a:r>
              <a:r>
                <a:rPr kumimoji="1" lang="en-US" altLang="zh-CN" sz="1600" dirty="0" smtClean="0">
                  <a:solidFill>
                    <a:srgbClr val="3366FF"/>
                  </a:solidFill>
                  <a:latin typeface="微软雅黑"/>
                  <a:ea typeface="微软雅黑"/>
                  <a:cs typeface="微软雅黑"/>
                </a:rPr>
                <a:t>24</a:t>
              </a:r>
              <a:r>
                <a:rPr kumimoji="1" lang="zh-CN" altLang="en-US" sz="1600" dirty="0" smtClean="0">
                  <a:solidFill>
                    <a:srgbClr val="3366FF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1600" dirty="0" smtClean="0">
                  <a:solidFill>
                    <a:srgbClr val="FF7F01"/>
                  </a:solidFill>
                  <a:latin typeface="微软雅黑"/>
                  <a:ea typeface="微软雅黑"/>
                  <a:cs typeface="微软雅黑"/>
                </a:rPr>
                <a:t>AS2</a:t>
              </a:r>
              <a:r>
                <a:rPr kumimoji="1" lang="zh-CN" altLang="en-US" sz="1600" dirty="0" smtClean="0">
                  <a:solidFill>
                    <a:srgbClr val="3366FF"/>
                  </a:solidFill>
                  <a:latin typeface="微软雅黑"/>
                  <a:ea typeface="微软雅黑"/>
                  <a:cs typeface="微软雅黑"/>
                </a:rPr>
                <a:t> </a:t>
              </a:r>
              <a:r>
                <a:rPr kumimoji="1" lang="en-US" altLang="zh-CN" sz="1600" dirty="0" smtClean="0">
                  <a:solidFill>
                    <a:srgbClr val="3366FF"/>
                  </a:solidFill>
                  <a:latin typeface="微软雅黑"/>
                  <a:ea typeface="微软雅黑"/>
                  <a:cs typeface="微软雅黑"/>
                </a:rPr>
                <a:t>AS1</a:t>
              </a:r>
            </a:p>
          </p:txBody>
        </p:sp>
        <p:grpSp>
          <p:nvGrpSpPr>
            <p:cNvPr id="54" name="组 53"/>
            <p:cNvGrpSpPr/>
            <p:nvPr/>
          </p:nvGrpSpPr>
          <p:grpSpPr>
            <a:xfrm>
              <a:off x="5780168" y="5792751"/>
              <a:ext cx="239375" cy="447254"/>
              <a:chOff x="4049059" y="1703294"/>
              <a:chExt cx="567765" cy="1060824"/>
            </a:xfrm>
            <a:solidFill>
              <a:srgbClr val="3366FF"/>
            </a:solidFill>
          </p:grpSpPr>
          <p:sp>
            <p:nvSpPr>
              <p:cNvPr id="55" name="椭圆 54"/>
              <p:cNvSpPr/>
              <p:nvPr/>
            </p:nvSpPr>
            <p:spPr>
              <a:xfrm>
                <a:off x="4049059" y="1703294"/>
                <a:ext cx="567765" cy="433294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56" name="矩形 55"/>
              <p:cNvSpPr/>
              <p:nvPr/>
            </p:nvSpPr>
            <p:spPr>
              <a:xfrm>
                <a:off x="4235823" y="2032000"/>
                <a:ext cx="194236" cy="732118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4332941" y="2472764"/>
                <a:ext cx="283883" cy="164353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4332941" y="2226235"/>
                <a:ext cx="283883" cy="164353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dirty="0" smtClean="0">
                  <a:latin typeface="Arial Black"/>
                  <a:cs typeface="Arial Black"/>
                </a:endParaRPr>
              </a:p>
            </p:txBody>
          </p:sp>
        </p:grpSp>
      </p:grpSp>
      <p:sp>
        <p:nvSpPr>
          <p:cNvPr id="60" name="圆角矩形 59"/>
          <p:cNvSpPr/>
          <p:nvPr/>
        </p:nvSpPr>
        <p:spPr>
          <a:xfrm>
            <a:off x="3277424" y="2102346"/>
            <a:ext cx="719592" cy="304810"/>
          </a:xfrm>
          <a:prstGeom prst="round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>
                <a:latin typeface="Arial Black"/>
                <a:cs typeface="Arial Black"/>
              </a:rPr>
              <a:t>IANA</a:t>
            </a:r>
            <a:endParaRPr kumimoji="1" lang="zh-CN" altLang="en-US" sz="1400" dirty="0" smtClean="0">
              <a:latin typeface="Arial Black"/>
              <a:cs typeface="Arial Black"/>
            </a:endParaRPr>
          </a:p>
        </p:txBody>
      </p:sp>
      <p:sp>
        <p:nvSpPr>
          <p:cNvPr id="61" name="圆角矩形 60"/>
          <p:cNvSpPr/>
          <p:nvPr/>
        </p:nvSpPr>
        <p:spPr>
          <a:xfrm>
            <a:off x="2229136" y="2559556"/>
            <a:ext cx="719592" cy="304810"/>
          </a:xfrm>
          <a:prstGeom prst="round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>
                <a:latin typeface="Arial Black"/>
                <a:cs typeface="Arial Black"/>
              </a:rPr>
              <a:t>RIR1</a:t>
            </a:r>
            <a:endParaRPr kumimoji="1" lang="zh-CN" altLang="en-US" sz="1400" dirty="0" smtClean="0">
              <a:latin typeface="Arial Black"/>
              <a:cs typeface="Arial Black"/>
            </a:endParaRPr>
          </a:p>
        </p:txBody>
      </p:sp>
      <p:sp>
        <p:nvSpPr>
          <p:cNvPr id="62" name="圆角矩形 61"/>
          <p:cNvSpPr/>
          <p:nvPr/>
        </p:nvSpPr>
        <p:spPr>
          <a:xfrm>
            <a:off x="4774200" y="2559551"/>
            <a:ext cx="719592" cy="304810"/>
          </a:xfrm>
          <a:prstGeom prst="round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>
                <a:latin typeface="Arial Black"/>
                <a:cs typeface="Arial Black"/>
              </a:rPr>
              <a:t>RIR2</a:t>
            </a:r>
            <a:endParaRPr kumimoji="1" lang="zh-CN" altLang="en-US" sz="1400" dirty="0" smtClean="0">
              <a:latin typeface="Arial Black"/>
              <a:cs typeface="Arial Black"/>
            </a:endParaRPr>
          </a:p>
        </p:txBody>
      </p:sp>
      <p:cxnSp>
        <p:nvCxnSpPr>
          <p:cNvPr id="64" name="直线连接符 63"/>
          <p:cNvCxnSpPr>
            <a:stCxn id="60" idx="1"/>
            <a:endCxn id="61" idx="0"/>
          </p:cNvCxnSpPr>
          <p:nvPr/>
        </p:nvCxnSpPr>
        <p:spPr>
          <a:xfrm flipH="1">
            <a:off x="2588932" y="2254751"/>
            <a:ext cx="688492" cy="304805"/>
          </a:xfrm>
          <a:prstGeom prst="line">
            <a:avLst/>
          </a:prstGeom>
          <a:ln w="571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直线连接符 65"/>
          <p:cNvCxnSpPr>
            <a:stCxn id="61" idx="2"/>
            <a:endCxn id="6" idx="0"/>
          </p:cNvCxnSpPr>
          <p:nvPr/>
        </p:nvCxnSpPr>
        <p:spPr>
          <a:xfrm flipH="1">
            <a:off x="1534219" y="2864366"/>
            <a:ext cx="1054713" cy="734894"/>
          </a:xfrm>
          <a:prstGeom prst="line">
            <a:avLst/>
          </a:prstGeom>
          <a:ln w="571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直线连接符 68"/>
          <p:cNvCxnSpPr>
            <a:stCxn id="60" idx="3"/>
            <a:endCxn id="62" idx="0"/>
          </p:cNvCxnSpPr>
          <p:nvPr/>
        </p:nvCxnSpPr>
        <p:spPr>
          <a:xfrm>
            <a:off x="3997016" y="2254751"/>
            <a:ext cx="1136980" cy="304800"/>
          </a:xfrm>
          <a:prstGeom prst="line">
            <a:avLst/>
          </a:prstGeom>
          <a:ln w="571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直线连接符 71"/>
          <p:cNvCxnSpPr>
            <a:stCxn id="62" idx="2"/>
            <a:endCxn id="14" idx="0"/>
          </p:cNvCxnSpPr>
          <p:nvPr/>
        </p:nvCxnSpPr>
        <p:spPr>
          <a:xfrm>
            <a:off x="5133996" y="2864361"/>
            <a:ext cx="1165363" cy="733427"/>
          </a:xfrm>
          <a:prstGeom prst="line">
            <a:avLst/>
          </a:prstGeom>
          <a:ln w="571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直线连接符 74"/>
          <p:cNvCxnSpPr>
            <a:stCxn id="61" idx="2"/>
            <a:endCxn id="10" idx="0"/>
          </p:cNvCxnSpPr>
          <p:nvPr/>
        </p:nvCxnSpPr>
        <p:spPr>
          <a:xfrm>
            <a:off x="2588932" y="2864366"/>
            <a:ext cx="1369477" cy="734894"/>
          </a:xfrm>
          <a:prstGeom prst="line">
            <a:avLst/>
          </a:prstGeom>
          <a:ln w="571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圆角矩形标注 58"/>
          <p:cNvSpPr/>
          <p:nvPr/>
        </p:nvSpPr>
        <p:spPr>
          <a:xfrm>
            <a:off x="6331102" y="4866510"/>
            <a:ext cx="2161482" cy="1539879"/>
          </a:xfrm>
          <a:prstGeom prst="wedgeRoundRectCallout">
            <a:avLst>
              <a:gd name="adj1" fmla="val -21991"/>
              <a:gd name="adj2" fmla="val -109743"/>
              <a:gd name="adj3" fmla="val 1666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验证</a:t>
            </a:r>
            <a:endParaRPr kumimoji="1" lang="en-US" altLang="zh-CN" sz="16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  <a:p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1.2.3.0</a:t>
            </a:r>
            <a:r>
              <a:rPr kumimoji="1" lang="zh-CN" altLang="en-US" sz="16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/</a:t>
            </a:r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24</a:t>
            </a:r>
            <a:r>
              <a:rPr kumimoji="1" lang="zh-CN" altLang="en-US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kumimoji="1" lang="en-US" altLang="zh-CN" sz="1600" dirty="0" smtClean="0">
                <a:solidFill>
                  <a:schemeClr val="accent5"/>
                </a:solidFill>
                <a:latin typeface="微软雅黑"/>
                <a:ea typeface="微软雅黑"/>
                <a:cs typeface="微软雅黑"/>
              </a:rPr>
              <a:t>AS</a:t>
            </a:r>
            <a:r>
              <a:rPr kumimoji="1" lang="zh-CN" altLang="zh-CN" sz="1600" dirty="0">
                <a:solidFill>
                  <a:schemeClr val="accent5"/>
                </a:solidFill>
                <a:latin typeface="微软雅黑"/>
                <a:ea typeface="微软雅黑"/>
                <a:cs typeface="微软雅黑"/>
              </a:rPr>
              <a:t>3</a:t>
            </a:r>
            <a:r>
              <a:rPr kumimoji="1" lang="zh-CN" altLang="en-US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kumimoji="1" lang="en-US" altLang="zh-CN" sz="1600" dirty="0" smtClean="0">
                <a:solidFill>
                  <a:srgbClr val="FF7F01"/>
                </a:solidFill>
                <a:latin typeface="微软雅黑"/>
                <a:ea typeface="微软雅黑"/>
                <a:cs typeface="微软雅黑"/>
              </a:rPr>
              <a:t>AS</a:t>
            </a:r>
            <a:r>
              <a:rPr kumimoji="1" lang="zh-CN" altLang="zh-CN" sz="1600" dirty="0" smtClean="0">
                <a:solidFill>
                  <a:srgbClr val="FF7F01"/>
                </a:solidFill>
                <a:latin typeface="微软雅黑"/>
                <a:ea typeface="微软雅黑"/>
                <a:cs typeface="微软雅黑"/>
              </a:rPr>
              <a:t>2</a:t>
            </a:r>
            <a:r>
              <a:rPr kumimoji="1" lang="zh-CN" altLang="en-US" sz="1600" dirty="0" smtClean="0">
                <a:solidFill>
                  <a:srgbClr val="FF7F01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AS1</a:t>
            </a:r>
            <a:endParaRPr kumimoji="1" lang="en-US" altLang="zh-CN" sz="1600" dirty="0">
              <a:solidFill>
                <a:srgbClr val="FF7F01"/>
              </a:solidFill>
              <a:latin typeface="微软雅黑"/>
              <a:ea typeface="微软雅黑"/>
              <a:cs typeface="微软雅黑"/>
            </a:endParaRPr>
          </a:p>
          <a:p>
            <a:r>
              <a:rPr kumimoji="1" lang="en-US" altLang="zh-CN" sz="16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1.2.3.0</a:t>
            </a:r>
            <a:r>
              <a:rPr kumimoji="1" lang="zh-CN" altLang="en-US" sz="16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/</a:t>
            </a:r>
            <a:r>
              <a:rPr kumimoji="1" lang="en-US" altLang="zh-CN" sz="16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24</a:t>
            </a:r>
            <a:r>
              <a:rPr kumimoji="1" lang="zh-CN" altLang="en-US" sz="16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kumimoji="1" lang="en-US" altLang="zh-CN" sz="1600" dirty="0">
                <a:solidFill>
                  <a:srgbClr val="FF7F01"/>
                </a:solidFill>
                <a:latin typeface="微软雅黑"/>
                <a:ea typeface="微软雅黑"/>
                <a:cs typeface="微软雅黑"/>
              </a:rPr>
              <a:t>AS2</a:t>
            </a:r>
            <a:r>
              <a:rPr kumimoji="1" lang="zh-CN" altLang="en-US" sz="16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AS1</a:t>
            </a:r>
          </a:p>
          <a:p>
            <a:r>
              <a:rPr kumimoji="1" lang="zh-CN" altLang="en-US" sz="1600" dirty="0" smtClean="0">
                <a:solidFill>
                  <a:srgbClr val="0000FF"/>
                </a:solidFill>
                <a:latin typeface="微软雅黑"/>
                <a:ea typeface="微软雅黑"/>
                <a:cs typeface="微软雅黑"/>
              </a:rPr>
              <a:t>得到</a:t>
            </a:r>
            <a:endParaRPr kumimoji="1" lang="en-US" altLang="zh-CN" sz="1600" dirty="0">
              <a:solidFill>
                <a:srgbClr val="0000FF"/>
              </a:solidFill>
              <a:latin typeface="微软雅黑"/>
              <a:ea typeface="微软雅黑"/>
              <a:cs typeface="微软雅黑"/>
            </a:endParaRPr>
          </a:p>
          <a:p>
            <a:r>
              <a:rPr kumimoji="1" lang="en-US" altLang="zh-CN" sz="16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1.2.3.0</a:t>
            </a:r>
            <a:r>
              <a:rPr kumimoji="1" lang="zh-CN" altLang="en-US" sz="16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/</a:t>
            </a:r>
            <a:r>
              <a:rPr kumimoji="1" lang="en-US" altLang="zh-CN" sz="16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24</a:t>
            </a:r>
            <a:r>
              <a:rPr kumimoji="1" lang="zh-CN" altLang="en-US" sz="16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kumimoji="1" lang="en-US" altLang="zh-CN" sz="1600" dirty="0">
                <a:solidFill>
                  <a:srgbClr val="FF7F01"/>
                </a:solidFill>
                <a:latin typeface="微软雅黑"/>
                <a:ea typeface="微软雅黑"/>
                <a:cs typeface="微软雅黑"/>
              </a:rPr>
              <a:t>AS2</a:t>
            </a:r>
            <a:r>
              <a:rPr kumimoji="1" lang="zh-CN" altLang="en-US" sz="1600" dirty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kumimoji="1" lang="en-US" altLang="zh-CN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AS1</a:t>
            </a:r>
            <a:r>
              <a:rPr kumimoji="1" lang="zh-CN" altLang="en-US" sz="1600" dirty="0" smtClean="0">
                <a:solidFill>
                  <a:srgbClr val="3366FF"/>
                </a:solidFill>
                <a:latin typeface="微软雅黑"/>
                <a:ea typeface="微软雅黑"/>
                <a:cs typeface="微软雅黑"/>
              </a:rPr>
              <a:t>                 </a:t>
            </a:r>
            <a:endParaRPr kumimoji="1" lang="en-US" altLang="zh-CN" sz="1600" dirty="0" smtClean="0">
              <a:solidFill>
                <a:srgbClr val="3366FF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803594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err="1" smtClean="0"/>
              <a:t>BGPsec_Path</a:t>
            </a:r>
            <a:r>
              <a:rPr kumimoji="1" lang="zh-CN" altLang="en-US" dirty="0" smtClean="0"/>
              <a:t>格式：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62</a:t>
            </a:fld>
            <a:endParaRPr kumimoji="1" lang="zh-CN" altLang="en-US" dirty="0"/>
          </a:p>
        </p:txBody>
      </p:sp>
      <p:sp>
        <p:nvSpPr>
          <p:cNvPr id="5" name="圆角矩形 4"/>
          <p:cNvSpPr/>
          <p:nvPr/>
        </p:nvSpPr>
        <p:spPr>
          <a:xfrm>
            <a:off x="4921934" y="2171110"/>
            <a:ext cx="3453847" cy="40341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AS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Number (4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octets)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4921934" y="2980480"/>
            <a:ext cx="3452365" cy="40341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Flags (1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octet)</a:t>
            </a:r>
            <a:endParaRPr kumimoji="1" lang="en-US" altLang="zh-CN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4921934" y="2574525"/>
            <a:ext cx="3453847" cy="40341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err="1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pCount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(1 octet) 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740319" y="2591459"/>
            <a:ext cx="3741383" cy="40595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Secure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_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Path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Segment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740320" y="3408758"/>
            <a:ext cx="3742056" cy="40595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Algorithm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Suite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Id.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740319" y="2168570"/>
            <a:ext cx="3741383" cy="40595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err="1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Secure_Path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Len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740320" y="3002803"/>
            <a:ext cx="3742056" cy="40595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err="1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Signature_Block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Length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740320" y="3814713"/>
            <a:ext cx="3742056" cy="40595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Signature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Segments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4784454" y="4223624"/>
            <a:ext cx="3742056" cy="40595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Signature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Length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(2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octets)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4784454" y="3817669"/>
            <a:ext cx="3742056" cy="40595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Subject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Key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Id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(20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octets)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4784454" y="4629579"/>
            <a:ext cx="3742056" cy="40595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Signature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26" name="线形标注 1 25"/>
          <p:cNvSpPr/>
          <p:nvPr/>
        </p:nvSpPr>
        <p:spPr>
          <a:xfrm>
            <a:off x="4733669" y="2119503"/>
            <a:ext cx="3854491" cy="1314412"/>
          </a:xfrm>
          <a:prstGeom prst="borderCallout1">
            <a:avLst>
              <a:gd name="adj1" fmla="val 53891"/>
              <a:gd name="adj2" fmla="val -2680"/>
              <a:gd name="adj3" fmla="val 54010"/>
              <a:gd name="adj4" fmla="val -16747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sz="16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8" name="线形标注 1 27"/>
          <p:cNvSpPr/>
          <p:nvPr/>
        </p:nvSpPr>
        <p:spPr>
          <a:xfrm>
            <a:off x="4733669" y="3721810"/>
            <a:ext cx="3854491" cy="1445853"/>
          </a:xfrm>
          <a:prstGeom prst="borderCallout1">
            <a:avLst>
              <a:gd name="adj1" fmla="val 57131"/>
              <a:gd name="adj2" fmla="val -1721"/>
              <a:gd name="adj3" fmla="val 20584"/>
              <a:gd name="adj4" fmla="val -13228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sz="16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cxnSp>
        <p:nvCxnSpPr>
          <p:cNvPr id="16" name="曲线连接符 15"/>
          <p:cNvCxnSpPr>
            <a:stCxn id="12" idx="1"/>
            <a:endCxn id="21" idx="1"/>
          </p:cNvCxnSpPr>
          <p:nvPr/>
        </p:nvCxnSpPr>
        <p:spPr>
          <a:xfrm rot="10800000" flipH="1" flipV="1">
            <a:off x="740318" y="2794437"/>
            <a:ext cx="1" cy="1223254"/>
          </a:xfrm>
          <a:prstGeom prst="curvedConnector3">
            <a:avLst>
              <a:gd name="adj1" fmla="val -22860000000"/>
            </a:avLst>
          </a:prstGeom>
          <a:ln w="57150" cmpd="sng">
            <a:solidFill>
              <a:srgbClr val="0080FF"/>
            </a:solidFill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线形标注 1 28"/>
          <p:cNvSpPr/>
          <p:nvPr/>
        </p:nvSpPr>
        <p:spPr>
          <a:xfrm>
            <a:off x="1494260" y="5249577"/>
            <a:ext cx="1015007" cy="460694"/>
          </a:xfrm>
          <a:prstGeom prst="borderCallout1">
            <a:avLst>
              <a:gd name="adj1" fmla="val 53891"/>
              <a:gd name="adj2" fmla="val -9968"/>
              <a:gd name="adj3" fmla="val -403616"/>
              <a:gd name="adj4" fmla="val -95705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一一对应</a:t>
            </a:r>
            <a:endParaRPr kumimoji="1" lang="zh-CN" altLang="en-US" sz="16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30" name="线形标注 1 29"/>
          <p:cNvSpPr/>
          <p:nvPr/>
        </p:nvSpPr>
        <p:spPr>
          <a:xfrm>
            <a:off x="3906927" y="5616828"/>
            <a:ext cx="1900353" cy="739521"/>
          </a:xfrm>
          <a:prstGeom prst="borderCallout1">
            <a:avLst>
              <a:gd name="adj1" fmla="val 42221"/>
              <a:gd name="adj2" fmla="val -1533"/>
              <a:gd name="adj3" fmla="val -322583"/>
              <a:gd name="adj4" fmla="val -63395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1</a:t>
            </a:r>
            <a:r>
              <a:rPr kumimoji="1" lang="zh-CN" altLang="en-US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或</a:t>
            </a:r>
            <a:r>
              <a:rPr kumimoji="1" lang="en-US" altLang="zh-CN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2</a:t>
            </a:r>
            <a:r>
              <a:rPr kumimoji="1" lang="zh-CN" altLang="en-US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个</a:t>
            </a:r>
            <a:r>
              <a:rPr kumimoji="1" lang="en-US" altLang="zh-CN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Signature</a:t>
            </a:r>
            <a:r>
              <a:rPr kumimoji="1" lang="zh-CN" altLang="en-US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 </a:t>
            </a:r>
            <a:r>
              <a:rPr kumimoji="1" lang="en-US" altLang="zh-CN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block</a:t>
            </a:r>
            <a:r>
              <a:rPr kumimoji="1" lang="zh-CN" altLang="en-US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，用于新旧算法兼容</a:t>
            </a:r>
            <a:endParaRPr kumimoji="1" lang="zh-CN" altLang="en-US" sz="16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31" name="线形标注 1 30"/>
          <p:cNvSpPr/>
          <p:nvPr/>
        </p:nvSpPr>
        <p:spPr>
          <a:xfrm>
            <a:off x="6241681" y="5616828"/>
            <a:ext cx="1900353" cy="739521"/>
          </a:xfrm>
          <a:prstGeom prst="borderCallout1">
            <a:avLst>
              <a:gd name="adj1" fmla="val 50557"/>
              <a:gd name="adj2" fmla="val -2182"/>
              <a:gd name="adj3" fmla="val -219219"/>
              <a:gd name="adj4" fmla="val -10193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RPKI</a:t>
            </a:r>
            <a:r>
              <a:rPr kumimoji="1" lang="zh-CN" altLang="en-US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中证书</a:t>
            </a:r>
            <a:r>
              <a:rPr kumimoji="1" lang="en-US" altLang="zh-CN" sz="1600" dirty="0" smtClean="0">
                <a:solidFill>
                  <a:srgbClr val="103154"/>
                </a:solidFill>
                <a:latin typeface="微软雅黑"/>
                <a:ea typeface="微软雅黑"/>
                <a:cs typeface="微软雅黑"/>
              </a:rPr>
              <a:t>SKI</a:t>
            </a:r>
            <a:endParaRPr kumimoji="1" lang="zh-CN" altLang="en-US" sz="16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843426" y="1355119"/>
            <a:ext cx="76830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dirty="0" err="1">
                <a:latin typeface="微软雅黑"/>
                <a:ea typeface="微软雅黑"/>
                <a:cs typeface="微软雅黑"/>
              </a:rPr>
              <a:t>BGPsec</a:t>
            </a:r>
            <a:r>
              <a:rPr kumimoji="1" lang="zh-CN" altLang="en-US" dirty="0">
                <a:latin typeface="微软雅黑"/>
                <a:ea typeface="微软雅黑"/>
                <a:cs typeface="微软雅黑"/>
              </a:rPr>
              <a:t>更新消息：用一个可选属性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BGPsec_Path</a:t>
            </a:r>
            <a:r>
              <a:rPr lang="zh-CN" altLang="en-US" dirty="0">
                <a:latin typeface="微软雅黑"/>
                <a:ea typeface="微软雅黑"/>
                <a:cs typeface="微软雅黑"/>
              </a:rPr>
              <a:t> 替代 </a:t>
            </a:r>
            <a:r>
              <a:rPr lang="en-US" altLang="zh-CN" dirty="0" err="1">
                <a:latin typeface="微软雅黑"/>
                <a:ea typeface="微软雅黑"/>
                <a:cs typeface="微软雅黑"/>
              </a:rPr>
              <a:t>AS_Path</a:t>
            </a:r>
            <a:endParaRPr lang="en-US" altLang="zh-CN" dirty="0"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4098184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签名内容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：当起源一个新路由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63</a:t>
            </a:fld>
            <a:endParaRPr kumimoji="1" lang="zh-CN" altLang="en-US" dirty="0"/>
          </a:p>
        </p:txBody>
      </p:sp>
      <p:sp>
        <p:nvSpPr>
          <p:cNvPr id="5" name="圆角矩形 4"/>
          <p:cNvSpPr/>
          <p:nvPr/>
        </p:nvSpPr>
        <p:spPr>
          <a:xfrm>
            <a:off x="885317" y="2449268"/>
            <a:ext cx="3790288" cy="40341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Origin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AS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Number (4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octets)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881660" y="3258638"/>
            <a:ext cx="3797602" cy="40341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Flags (1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octet)</a:t>
            </a:r>
            <a:endParaRPr kumimoji="1" lang="en-US" altLang="zh-CN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885317" y="2852683"/>
            <a:ext cx="3790289" cy="40341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err="1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pCount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(1 octet) 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5585562" y="2854710"/>
            <a:ext cx="2913524" cy="40595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Secure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_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Path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909433" y="3666456"/>
            <a:ext cx="3742056" cy="40595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Algorithm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Suite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Id.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(1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octet)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909433" y="4933209"/>
            <a:ext cx="3742056" cy="40595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NLRI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Prefix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(</a:t>
            </a:r>
            <a:r>
              <a:rPr kumimoji="1" lang="en-US" altLang="zh-CN" sz="1600" b="1" dirty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variable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)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909433" y="4098873"/>
            <a:ext cx="3742056" cy="40595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AFI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(2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octets)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26" name="线形标注 1 25"/>
          <p:cNvSpPr/>
          <p:nvPr/>
        </p:nvSpPr>
        <p:spPr>
          <a:xfrm>
            <a:off x="660491" y="2397661"/>
            <a:ext cx="4239940" cy="1314412"/>
          </a:xfrm>
          <a:prstGeom prst="borderCallout1">
            <a:avLst>
              <a:gd name="adj1" fmla="val 52015"/>
              <a:gd name="adj2" fmla="val 102240"/>
              <a:gd name="adj3" fmla="val 52134"/>
              <a:gd name="adj4" fmla="val 125279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sz="16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7" name="线形标注 1 26"/>
          <p:cNvSpPr/>
          <p:nvPr/>
        </p:nvSpPr>
        <p:spPr>
          <a:xfrm>
            <a:off x="660491" y="4051466"/>
            <a:ext cx="4239940" cy="1314412"/>
          </a:xfrm>
          <a:prstGeom prst="borderCallout1">
            <a:avLst>
              <a:gd name="adj1" fmla="val 47325"/>
              <a:gd name="adj2" fmla="val 103840"/>
              <a:gd name="adj3" fmla="val 46506"/>
              <a:gd name="adj4" fmla="val 122080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sz="16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885317" y="2040735"/>
            <a:ext cx="3790288" cy="40341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Target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AS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Number (4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octets)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909433" y="4504828"/>
            <a:ext cx="3742056" cy="40595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SAFI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(1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octets)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5585562" y="4480170"/>
            <a:ext cx="2913524" cy="40595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MP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_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REACH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_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NLRI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2076557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签名</a:t>
            </a:r>
            <a:r>
              <a:rPr kumimoji="1" lang="zh-CN" altLang="en-US" dirty="0" smtClean="0"/>
              <a:t>内容</a:t>
            </a:r>
            <a:r>
              <a:rPr kumimoji="1" lang="zh-CN" altLang="zh-CN" dirty="0" smtClean="0"/>
              <a:t>2</a:t>
            </a:r>
            <a:r>
              <a:rPr kumimoji="1" lang="zh-CN" altLang="en-US" dirty="0" smtClean="0"/>
              <a:t>：当传递一个路</a:t>
            </a:r>
            <a:r>
              <a:rPr kumimoji="1" lang="zh-CN" altLang="en-US" dirty="0"/>
              <a:t>由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64</a:t>
            </a:fld>
            <a:endParaRPr kumimoji="1" lang="zh-CN" altLang="en-US" dirty="0"/>
          </a:p>
        </p:txBody>
      </p:sp>
      <p:sp>
        <p:nvSpPr>
          <p:cNvPr id="5" name="圆角矩形 4"/>
          <p:cNvSpPr/>
          <p:nvPr/>
        </p:nvSpPr>
        <p:spPr>
          <a:xfrm>
            <a:off x="885317" y="2449268"/>
            <a:ext cx="3790288" cy="40341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Signer’s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AS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Number (4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octets)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881660" y="3258638"/>
            <a:ext cx="3797602" cy="40341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Flags (1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octet)</a:t>
            </a:r>
            <a:endParaRPr kumimoji="1" lang="en-US" altLang="zh-CN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885317" y="2852683"/>
            <a:ext cx="3790289" cy="40341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err="1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pCount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(1 octet) 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585562" y="2854710"/>
            <a:ext cx="2913524" cy="40595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Secure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_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Path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909433" y="3666456"/>
            <a:ext cx="3742056" cy="40595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Most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Recent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Sig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Field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  <p:sp>
        <p:nvSpPr>
          <p:cNvPr id="12" name="线形标注 1 11"/>
          <p:cNvSpPr/>
          <p:nvPr/>
        </p:nvSpPr>
        <p:spPr>
          <a:xfrm>
            <a:off x="660491" y="2397661"/>
            <a:ext cx="4239940" cy="1314412"/>
          </a:xfrm>
          <a:prstGeom prst="borderCallout1">
            <a:avLst>
              <a:gd name="adj1" fmla="val 52015"/>
              <a:gd name="adj2" fmla="val 102240"/>
              <a:gd name="adj3" fmla="val 52134"/>
              <a:gd name="adj4" fmla="val 125279"/>
            </a:avLst>
          </a:prstGeom>
          <a:noFill/>
          <a:ln w="127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sz="1600" dirty="0">
              <a:solidFill>
                <a:srgbClr val="103154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885317" y="2040735"/>
            <a:ext cx="3790288" cy="403415"/>
          </a:xfrm>
          <a:prstGeom prst="roundRect">
            <a:avLst/>
          </a:prstGeom>
          <a:noFill/>
          <a:ln w="38100" cmpd="sng">
            <a:solidFill>
              <a:srgbClr val="008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b="1" dirty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Target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AS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Number (4</a:t>
            </a:r>
            <a:r>
              <a:rPr kumimoji="1" lang="zh-CN" altLang="en-US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 </a:t>
            </a:r>
            <a:r>
              <a:rPr kumimoji="1" lang="en-US" altLang="zh-CN" sz="1600" b="1" dirty="0" smtClean="0">
                <a:solidFill>
                  <a:schemeClr val="tx1"/>
                </a:solidFill>
                <a:latin typeface="Arial Black"/>
                <a:ea typeface="黑体"/>
                <a:cs typeface="Arial Black"/>
              </a:rPr>
              <a:t>octets)</a:t>
            </a:r>
            <a:endParaRPr kumimoji="1" lang="zh-CN" altLang="en-US" sz="1600" b="1" dirty="0">
              <a:solidFill>
                <a:schemeClr val="tx1"/>
              </a:solidFill>
              <a:latin typeface="Arial Black"/>
              <a:ea typeface="黑体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324387644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处理</a:t>
            </a:r>
            <a:r>
              <a:rPr kumimoji="1" lang="en-US" altLang="zh-CN" dirty="0" err="1" smtClean="0"/>
              <a:t>BGPsec</a:t>
            </a:r>
            <a:r>
              <a:rPr kumimoji="1" lang="zh-CN" altLang="en-US" dirty="0" smtClean="0"/>
              <a:t>更新消息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kumimoji="1" lang="zh-CN" altLang="en-US" sz="1800" dirty="0" smtClean="0"/>
              <a:t>检查</a:t>
            </a:r>
            <a:r>
              <a:rPr kumimoji="1" lang="en-US" altLang="zh-CN" sz="1800" dirty="0" err="1" smtClean="0"/>
              <a:t>BGPsec_Path</a:t>
            </a:r>
            <a:r>
              <a:rPr kumimoji="1" lang="zh-CN" altLang="en-US" sz="1800" dirty="0" smtClean="0"/>
              <a:t>语法正确性</a:t>
            </a:r>
            <a:endParaRPr kumimoji="1" lang="en-US" altLang="zh-CN" sz="1800" dirty="0" smtClean="0"/>
          </a:p>
          <a:p>
            <a:pPr>
              <a:buFont typeface="+mj-lt"/>
              <a:buAutoNum type="arabicPeriod"/>
            </a:pPr>
            <a:r>
              <a:rPr kumimoji="1" lang="zh-CN" altLang="en-US" sz="1800" dirty="0" smtClean="0"/>
              <a:t>检查</a:t>
            </a:r>
            <a:r>
              <a:rPr kumimoji="1" lang="en-US" altLang="zh-CN" sz="1800" dirty="0" err="1" smtClean="0"/>
              <a:t>Secure_Path</a:t>
            </a:r>
            <a:r>
              <a:rPr kumimoji="1" lang="zh-CN" altLang="en-US" sz="1800" dirty="0"/>
              <a:t>片段</a:t>
            </a:r>
            <a:endParaRPr kumimoji="1" lang="en-US" altLang="zh-CN" sz="1800" dirty="0" smtClean="0"/>
          </a:p>
          <a:p>
            <a:pPr lvl="1">
              <a:buFont typeface="+mj-lt"/>
              <a:buAutoNum type="arabicPeriod"/>
            </a:pPr>
            <a:r>
              <a:rPr kumimoji="1" lang="zh-CN" altLang="en-US" sz="1400" dirty="0" smtClean="0"/>
              <a:t>检查每个</a:t>
            </a:r>
            <a:r>
              <a:rPr kumimoji="1" lang="en-US" altLang="zh-CN" sz="1400" dirty="0" err="1" smtClean="0"/>
              <a:t>Secure_Path</a:t>
            </a:r>
            <a:r>
              <a:rPr kumimoji="1" lang="zh-CN" altLang="en-US" sz="1400" dirty="0" smtClean="0"/>
              <a:t>片段有一个对应的</a:t>
            </a:r>
            <a:r>
              <a:rPr kumimoji="1" lang="en-US" altLang="zh-CN" sz="1400" dirty="0" smtClean="0"/>
              <a:t>Signature</a:t>
            </a:r>
            <a:r>
              <a:rPr kumimoji="1" lang="zh-CN" altLang="en-US" sz="1400" dirty="0" smtClean="0"/>
              <a:t>片段</a:t>
            </a:r>
            <a:endParaRPr kumimoji="1" lang="en-US" altLang="zh-CN" sz="1400" dirty="0" smtClean="0"/>
          </a:p>
          <a:p>
            <a:pPr lvl="1">
              <a:buFont typeface="+mj-lt"/>
              <a:buAutoNum type="arabicPeriod"/>
            </a:pPr>
            <a:r>
              <a:rPr kumimoji="1" lang="zh-CN" altLang="en-US" sz="1400" dirty="0" smtClean="0"/>
              <a:t>检查消息中不包含</a:t>
            </a:r>
            <a:r>
              <a:rPr kumimoji="1" lang="en-US" altLang="zh-CN" sz="1400" dirty="0" smtClean="0"/>
              <a:t>AS_PATH</a:t>
            </a:r>
            <a:r>
              <a:rPr kumimoji="1" lang="zh-CN" altLang="en-US" sz="1400" dirty="0" smtClean="0"/>
              <a:t>属性</a:t>
            </a:r>
            <a:endParaRPr kumimoji="1" lang="en-US" altLang="zh-CN" sz="1400" dirty="0" smtClean="0"/>
          </a:p>
          <a:p>
            <a:pPr lvl="1">
              <a:buFont typeface="+mj-lt"/>
              <a:buAutoNum type="arabicPeriod"/>
            </a:pPr>
            <a:r>
              <a:rPr kumimoji="1" lang="zh-CN" altLang="en-US" sz="1400" dirty="0" smtClean="0"/>
              <a:t>若更新消息不是来自</a:t>
            </a:r>
            <a:r>
              <a:rPr kumimoji="1" lang="en-US" altLang="zh-CN" sz="1400" dirty="0" smtClean="0"/>
              <a:t>AS</a:t>
            </a:r>
            <a:r>
              <a:rPr kumimoji="1" lang="zh-CN" altLang="en-US" sz="1400" dirty="0"/>
              <a:t> </a:t>
            </a:r>
            <a:r>
              <a:rPr kumimoji="1" lang="en-US" altLang="zh-CN" sz="1400" dirty="0" smtClean="0"/>
              <a:t>confederation</a:t>
            </a:r>
            <a:r>
              <a:rPr kumimoji="1" lang="zh-CN" altLang="en-US" sz="1400" dirty="0" smtClean="0"/>
              <a:t>的，检查确保</a:t>
            </a:r>
            <a:r>
              <a:rPr kumimoji="1" lang="en-US" altLang="zh-CN" sz="1400" dirty="0" err="1" smtClean="0"/>
              <a:t>Secure_Path</a:t>
            </a:r>
            <a:r>
              <a:rPr kumimoji="1" lang="zh-CN" altLang="en-US" sz="1400" dirty="0" smtClean="0"/>
              <a:t>片段中不包含</a:t>
            </a:r>
            <a:r>
              <a:rPr kumimoji="1" lang="en-US" altLang="zh-CN" sz="1400" dirty="0" err="1" smtClean="0"/>
              <a:t>Confed_Sequence</a:t>
            </a:r>
            <a:r>
              <a:rPr kumimoji="1" lang="zh-CN" altLang="en-US" sz="1400" dirty="0" smtClean="0"/>
              <a:t>标记</a:t>
            </a:r>
            <a:endParaRPr kumimoji="1" lang="en-US" altLang="zh-CN" sz="1400" dirty="0" smtClean="0"/>
          </a:p>
          <a:p>
            <a:pPr lvl="1">
              <a:buFont typeface="+mj-lt"/>
              <a:buAutoNum type="arabicPeriod"/>
            </a:pPr>
            <a:r>
              <a:rPr kumimoji="1" lang="zh-CN" altLang="en-US" sz="1400" dirty="0" smtClean="0"/>
              <a:t>若更新消息应该来自一个</a:t>
            </a:r>
            <a:r>
              <a:rPr kumimoji="1" lang="en-US" altLang="zh-CN" sz="1400" dirty="0" smtClean="0"/>
              <a:t>pCount</a:t>
            </a:r>
            <a:r>
              <a:rPr kumimoji="1" lang="en-US" altLang="zh-CN" sz="1400" dirty="0"/>
              <a:t>≠</a:t>
            </a:r>
            <a:r>
              <a:rPr kumimoji="1" lang="en-US" altLang="zh-CN" sz="1400" dirty="0" smtClean="0"/>
              <a:t>0</a:t>
            </a:r>
            <a:r>
              <a:rPr kumimoji="1" lang="zh-CN" altLang="en-US" sz="1400" dirty="0" smtClean="0"/>
              <a:t>的对等体，则检查确保最近加入的</a:t>
            </a:r>
            <a:r>
              <a:rPr kumimoji="1" lang="en-US" altLang="zh-CN" sz="1400" dirty="0" err="1" smtClean="0"/>
              <a:t>Secure_Path</a:t>
            </a:r>
            <a:r>
              <a:rPr kumimoji="1" lang="zh-CN" altLang="en-US" sz="1400" dirty="0" smtClean="0"/>
              <a:t>片段中</a:t>
            </a:r>
            <a:r>
              <a:rPr kumimoji="1" lang="en-US" altLang="zh-CN" sz="1400" dirty="0" smtClean="0"/>
              <a:t>pCount≠0</a:t>
            </a:r>
          </a:p>
          <a:p>
            <a:pPr>
              <a:buFont typeface="+mj-lt"/>
              <a:buAutoNum type="arabicPeriod"/>
            </a:pPr>
            <a:r>
              <a:rPr kumimoji="1" lang="zh-CN" altLang="en-US" sz="1800" dirty="0" smtClean="0"/>
              <a:t>检查</a:t>
            </a:r>
            <a:r>
              <a:rPr kumimoji="1" lang="en-US" altLang="zh-CN" sz="1800" dirty="0" smtClean="0"/>
              <a:t>Signature</a:t>
            </a:r>
            <a:r>
              <a:rPr kumimoji="1" lang="zh-CN" altLang="en-US" sz="1800" dirty="0" smtClean="0"/>
              <a:t>片段</a:t>
            </a:r>
            <a:endParaRPr kumimoji="1" lang="en-US" altLang="zh-CN" sz="1800" dirty="0" smtClean="0"/>
          </a:p>
          <a:p>
            <a:pPr lvl="1">
              <a:buFont typeface="+mj-lt"/>
              <a:buAutoNum type="arabicPeriod"/>
            </a:pPr>
            <a:r>
              <a:rPr kumimoji="1" lang="zh-CN" altLang="en-US" sz="1400" dirty="0" smtClean="0"/>
              <a:t>通过</a:t>
            </a:r>
            <a:r>
              <a:rPr kumimoji="1" lang="en-US" altLang="zh-CN" sz="1400" dirty="0" smtClean="0"/>
              <a:t>RPKI</a:t>
            </a:r>
            <a:r>
              <a:rPr kumimoji="1" lang="zh-CN" altLang="en-US" sz="1400" dirty="0" smtClean="0"/>
              <a:t>获得验证签名所需的有效的（</a:t>
            </a:r>
            <a:r>
              <a:rPr kumimoji="1" lang="en-US" altLang="zh-CN" sz="1400" dirty="0" err="1" smtClean="0"/>
              <a:t>AS</a:t>
            </a:r>
            <a:r>
              <a:rPr kumimoji="1" lang="en-US" altLang="en-US" sz="1400" dirty="0" err="1" smtClean="0"/>
              <a:t>号，SKI</a:t>
            </a:r>
            <a:r>
              <a:rPr kumimoji="1" lang="en-US" altLang="en-US" sz="1400" dirty="0" smtClean="0"/>
              <a:t>，</a:t>
            </a:r>
            <a:r>
              <a:rPr kumimoji="1" lang="zh-CN" altLang="en-US" sz="1400" dirty="0" smtClean="0"/>
              <a:t>公钥）三元组</a:t>
            </a:r>
            <a:endParaRPr kumimoji="1" lang="en-US" altLang="zh-CN" sz="1400" dirty="0" smtClean="0"/>
          </a:p>
          <a:p>
            <a:pPr lvl="1">
              <a:buFont typeface="+mj-lt"/>
              <a:buAutoNum type="arabicPeriod"/>
            </a:pPr>
            <a:r>
              <a:rPr kumimoji="1" lang="zh-CN" altLang="en-US" sz="1400" dirty="0" smtClean="0"/>
              <a:t>计算被签名内容的摘要</a:t>
            </a:r>
            <a:endParaRPr kumimoji="1" lang="en-US" altLang="zh-CN" sz="1400" dirty="0" smtClean="0"/>
          </a:p>
          <a:p>
            <a:pPr lvl="1">
              <a:buFont typeface="+mj-lt"/>
              <a:buAutoNum type="arabicPeriod"/>
            </a:pPr>
            <a:r>
              <a:rPr kumimoji="1" lang="zh-CN" altLang="en-US" sz="1400" dirty="0" smtClean="0"/>
              <a:t>以签名、公钥、摘要作为输入，用指定算法来验证签名</a:t>
            </a:r>
            <a:endParaRPr kumimoji="1" lang="en-US" altLang="zh-CN" sz="1400" dirty="0" smtClean="0"/>
          </a:p>
          <a:p>
            <a:pPr marL="457200" lvl="1" indent="0">
              <a:buNone/>
            </a:pPr>
            <a:endParaRPr kumimoji="1" lang="en-US" altLang="zh-CN" sz="1400" dirty="0" smtClean="0"/>
          </a:p>
          <a:p>
            <a:r>
              <a:rPr kumimoji="1" lang="en-US" altLang="zh-CN" sz="2000" dirty="0"/>
              <a:t>RPKI</a:t>
            </a:r>
            <a:r>
              <a:rPr kumimoji="1" lang="zh-CN" altLang="en-US" sz="2000" dirty="0"/>
              <a:t>：</a:t>
            </a:r>
            <a:endParaRPr kumimoji="1" lang="en-US" altLang="zh-CN" sz="2000" dirty="0"/>
          </a:p>
          <a:p>
            <a:pPr lvl="1"/>
            <a:r>
              <a:rPr lang="zh-CN" altLang="en-US" dirty="0"/>
              <a:t>获得</a:t>
            </a:r>
            <a:r>
              <a:rPr lang="en-US" altLang="zh-CN" dirty="0"/>
              <a:t>ROA</a:t>
            </a:r>
            <a:r>
              <a:rPr lang="zh-CN" altLang="en-US" dirty="0"/>
              <a:t>来验证前缀起源</a:t>
            </a:r>
            <a:r>
              <a:rPr lang="en-US" altLang="zh-CN" dirty="0"/>
              <a:t>(AS</a:t>
            </a:r>
            <a:r>
              <a:rPr lang="zh-CN" altLang="en-US" dirty="0"/>
              <a:t>号与</a:t>
            </a:r>
            <a:r>
              <a:rPr lang="en-US" altLang="zh-CN" dirty="0"/>
              <a:t>IP</a:t>
            </a:r>
            <a:r>
              <a:rPr lang="zh-CN" altLang="en-US" dirty="0"/>
              <a:t>地址前缀</a:t>
            </a:r>
            <a:r>
              <a:rPr lang="en-US" altLang="zh-CN" dirty="0"/>
              <a:t>)</a:t>
            </a:r>
            <a:r>
              <a:rPr lang="zh-CN" altLang="en-US" dirty="0"/>
              <a:t>的真实性</a:t>
            </a:r>
            <a:endParaRPr lang="en-US" altLang="zh-CN" dirty="0"/>
          </a:p>
          <a:p>
            <a:pPr lvl="1"/>
            <a:r>
              <a:rPr lang="en-US" altLang="zh-CN" dirty="0"/>
              <a:t>Router Certificates</a:t>
            </a:r>
            <a:r>
              <a:rPr lang="zh-CN" altLang="en-US" dirty="0"/>
              <a:t>：证明路由器可以代表一个</a:t>
            </a:r>
            <a:r>
              <a:rPr lang="en-US" altLang="zh-CN" dirty="0"/>
              <a:t>AS</a:t>
            </a:r>
            <a:r>
              <a:rPr lang="zh-CN" altLang="en-US" dirty="0"/>
              <a:t>，</a:t>
            </a:r>
            <a:r>
              <a:rPr lang="zh-CN" altLang="en-US" dirty="0" smtClean="0"/>
              <a:t>及其公钥</a:t>
            </a:r>
            <a:endParaRPr lang="en-US" alt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65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806952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BGPSEC</a:t>
            </a:r>
            <a:r>
              <a:rPr kumimoji="1" lang="zh-CN" altLang="en-US" dirty="0" smtClean="0"/>
              <a:t>优缺点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优点：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阻止路径伪造，</a:t>
            </a:r>
            <a:r>
              <a:rPr kumimoji="1" lang="en-US" altLang="zh-CN" dirty="0" smtClean="0"/>
              <a:t>BGPSEC</a:t>
            </a:r>
            <a:r>
              <a:rPr kumimoji="1" lang="zh-CN" altLang="en-US" dirty="0" smtClean="0"/>
              <a:t>对</a:t>
            </a:r>
            <a:r>
              <a:rPr kumimoji="1" lang="en-US" altLang="zh-CN" dirty="0" smtClean="0"/>
              <a:t>AS</a:t>
            </a:r>
            <a:r>
              <a:rPr kumimoji="1" lang="zh-CN" altLang="en-US" dirty="0" smtClean="0"/>
              <a:t>间链接做签名</a:t>
            </a:r>
            <a:endParaRPr kumimoji="1" lang="en-US" altLang="zh-CN" dirty="0"/>
          </a:p>
          <a:p>
            <a:pPr lvl="1"/>
            <a:endParaRPr kumimoji="1" lang="en-US" altLang="zh-CN" dirty="0" smtClean="0"/>
          </a:p>
          <a:p>
            <a:r>
              <a:rPr kumimoji="1" lang="zh-CN" altLang="en-US" dirty="0" smtClean="0"/>
              <a:t>挑战：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需要在线签名，路由器必须签名和验证路由更新消息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缺乏部署激励：</a:t>
            </a:r>
            <a:r>
              <a:rPr kumimoji="1" lang="en-US" altLang="zh-CN" dirty="0" smtClean="0"/>
              <a:t>BGPSEC</a:t>
            </a:r>
            <a:r>
              <a:rPr kumimoji="1" lang="zh-CN" altLang="en-US" smtClean="0"/>
              <a:t>不会起作用</a:t>
            </a:r>
            <a:r>
              <a:rPr kumimoji="1" lang="zh-CN" altLang="en-US" dirty="0" smtClean="0"/>
              <a:t>，除非所有</a:t>
            </a:r>
            <a:r>
              <a:rPr kumimoji="1" lang="en-US" altLang="zh-CN" dirty="0" smtClean="0"/>
              <a:t>AS</a:t>
            </a:r>
            <a:r>
              <a:rPr kumimoji="1" lang="zh-CN" altLang="en-US" dirty="0" smtClean="0"/>
              <a:t>都部署</a:t>
            </a:r>
            <a:endParaRPr kumimoji="1" lang="en-US" altLang="zh-CN" dirty="0" smtClean="0"/>
          </a:p>
          <a:p>
            <a:pPr lvl="1"/>
            <a:endParaRPr kumimoji="1"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66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8400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基于策略</a:t>
            </a:r>
            <a:r>
              <a:rPr kumimoji="1" lang="en-US" altLang="zh-CN" dirty="0" smtClean="0"/>
              <a:t>(Policy)</a:t>
            </a:r>
            <a:r>
              <a:rPr kumimoji="1" lang="zh-CN" altLang="en-US" dirty="0" smtClean="0"/>
              <a:t>的域际路由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域际路</a:t>
            </a:r>
            <a:r>
              <a:rPr kumimoji="1" lang="zh-CN" altLang="en-US" dirty="0"/>
              <a:t>由不只简单</a:t>
            </a:r>
            <a:r>
              <a:rPr kumimoji="1" lang="zh-CN" altLang="en-US" dirty="0" smtClean="0"/>
              <a:t>追求最短路径，更要实现策略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>
                <a:solidFill>
                  <a:srgbClr val="103154"/>
                </a:solidFill>
              </a:rPr>
              <a:t>教育网络不承载商业流量</a:t>
            </a:r>
            <a:endParaRPr kumimoji="1" lang="en-US" altLang="zh-CN" dirty="0" smtClean="0">
              <a:solidFill>
                <a:srgbClr val="103154"/>
              </a:solidFill>
            </a:endParaRPr>
          </a:p>
          <a:p>
            <a:pPr lvl="1"/>
            <a:r>
              <a:rPr kumimoji="1" lang="zh-CN" altLang="en-US" dirty="0" smtClean="0">
                <a:solidFill>
                  <a:srgbClr val="103154"/>
                </a:solidFill>
              </a:rPr>
              <a:t>国防部发出的流量不要经过特定国家</a:t>
            </a:r>
            <a:endParaRPr kumimoji="1" lang="en-US" altLang="zh-CN" dirty="0" smtClean="0">
              <a:solidFill>
                <a:srgbClr val="103154"/>
              </a:solidFill>
            </a:endParaRPr>
          </a:p>
          <a:p>
            <a:pPr lvl="1"/>
            <a:r>
              <a:rPr kumimoji="1" lang="zh-CN" altLang="en-US" dirty="0" smtClean="0">
                <a:solidFill>
                  <a:srgbClr val="103154"/>
                </a:solidFill>
              </a:rPr>
              <a:t>使用联通而不用电信，或相反</a:t>
            </a:r>
            <a:endParaRPr kumimoji="1" lang="en-US" altLang="zh-CN" dirty="0" smtClean="0">
              <a:solidFill>
                <a:srgbClr val="103154"/>
              </a:solidFill>
            </a:endParaRPr>
          </a:p>
          <a:p>
            <a:pPr lvl="1"/>
            <a:r>
              <a:rPr kumimoji="1" lang="zh-CN" altLang="en-US" dirty="0" smtClean="0">
                <a:solidFill>
                  <a:srgbClr val="103154"/>
                </a:solidFill>
              </a:rPr>
              <a:t>许多类</a:t>
            </a:r>
            <a:r>
              <a:rPr kumimoji="1" lang="zh-CN" altLang="en-US" dirty="0">
                <a:solidFill>
                  <a:srgbClr val="103154"/>
                </a:solidFill>
              </a:rPr>
              <a:t>似的例子</a:t>
            </a:r>
            <a:r>
              <a:rPr kumimoji="1" lang="en-US" altLang="zh-CN" dirty="0">
                <a:solidFill>
                  <a:srgbClr val="103154"/>
                </a:solidFill>
              </a:rPr>
              <a:t>…</a:t>
            </a:r>
            <a:r>
              <a:rPr kumimoji="1" lang="en-US" altLang="zh-CN" dirty="0" smtClean="0">
                <a:solidFill>
                  <a:srgbClr val="103154"/>
                </a:solidFill>
              </a:rPr>
              <a:t>…</a:t>
            </a:r>
          </a:p>
          <a:p>
            <a:endParaRPr kumimoji="1" lang="en-US" altLang="zh-CN" dirty="0" smtClean="0">
              <a:solidFill>
                <a:srgbClr val="103154"/>
              </a:solidFill>
            </a:endParaRPr>
          </a:p>
          <a:p>
            <a:r>
              <a:rPr kumimoji="1" lang="zh-CN" altLang="en-US" dirty="0" smtClean="0">
                <a:solidFill>
                  <a:srgbClr val="103154"/>
                </a:solidFill>
              </a:rPr>
              <a:t>如何满足不同</a:t>
            </a:r>
            <a:r>
              <a:rPr kumimoji="1" lang="en-US" altLang="zh-CN" dirty="0" smtClean="0">
                <a:solidFill>
                  <a:srgbClr val="103154"/>
                </a:solidFill>
              </a:rPr>
              <a:t>AS</a:t>
            </a:r>
            <a:r>
              <a:rPr kumimoji="1" lang="zh-CN" altLang="en-US" dirty="0" smtClean="0">
                <a:solidFill>
                  <a:srgbClr val="103154"/>
                </a:solidFill>
              </a:rPr>
              <a:t>间的策略需求？</a:t>
            </a:r>
            <a:endParaRPr kumimoji="1" lang="en-US" altLang="zh-CN" dirty="0" smtClean="0">
              <a:solidFill>
                <a:srgbClr val="103154"/>
              </a:solidFill>
            </a:endParaRPr>
          </a:p>
          <a:p>
            <a:pPr lvl="1"/>
            <a:r>
              <a:rPr kumimoji="1" lang="zh-CN" altLang="en-US" dirty="0" smtClean="0">
                <a:solidFill>
                  <a:srgbClr val="103154"/>
                </a:solidFill>
              </a:rPr>
              <a:t>策略是什么？</a:t>
            </a:r>
            <a:endParaRPr kumimoji="1" lang="en-US" altLang="zh-CN" dirty="0" smtClean="0">
              <a:solidFill>
                <a:srgbClr val="103154"/>
              </a:solidFill>
            </a:endParaRPr>
          </a:p>
          <a:p>
            <a:pPr lvl="1"/>
            <a:r>
              <a:rPr kumimoji="1" lang="zh-CN" altLang="en-US" dirty="0" smtClean="0">
                <a:solidFill>
                  <a:srgbClr val="103154"/>
                </a:solidFill>
              </a:rPr>
              <a:t>如何表达策略？</a:t>
            </a:r>
            <a:endParaRPr kumimoji="1" lang="en-US" altLang="zh-CN" dirty="0" smtClean="0">
              <a:solidFill>
                <a:srgbClr val="103154"/>
              </a:solidFill>
            </a:endParaRPr>
          </a:p>
          <a:p>
            <a:pPr lvl="1"/>
            <a:r>
              <a:rPr kumimoji="1" lang="zh-CN" altLang="en-US" dirty="0" smtClean="0">
                <a:solidFill>
                  <a:srgbClr val="103154"/>
                </a:solidFill>
              </a:rPr>
              <a:t>如何实现策略？</a:t>
            </a:r>
            <a:endParaRPr kumimoji="1" lang="en-US" altLang="zh-CN" dirty="0" smtClean="0">
              <a:solidFill>
                <a:srgbClr val="103154"/>
              </a:solidFill>
            </a:endParaRPr>
          </a:p>
          <a:p>
            <a:pPr lvl="1"/>
            <a:r>
              <a:rPr kumimoji="1" lang="en-US" altLang="zh-CN" dirty="0" smtClean="0">
                <a:solidFill>
                  <a:srgbClr val="103154"/>
                </a:solidFill>
              </a:rPr>
              <a:t>Internet</a:t>
            </a:r>
            <a:r>
              <a:rPr kumimoji="1" lang="zh-CN" altLang="en-US" dirty="0" smtClean="0">
                <a:solidFill>
                  <a:srgbClr val="103154"/>
                </a:solidFill>
              </a:rPr>
              <a:t>还会连通吗？</a:t>
            </a:r>
            <a:endParaRPr kumimoji="1" lang="en-US" altLang="zh-CN" dirty="0" smtClean="0">
              <a:solidFill>
                <a:srgbClr val="103154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228600" y="6350835"/>
            <a:ext cx="2895600" cy="365125"/>
          </a:xfrm>
        </p:spPr>
        <p:txBody>
          <a:bodyPr/>
          <a:lstStyle/>
          <a:p>
            <a:pPr algn="l"/>
            <a:r>
              <a:rPr kumimoji="1" lang="en-US" altLang="zh-CN" dirty="0" smtClean="0"/>
              <a:t>HIT </a:t>
            </a:r>
            <a:r>
              <a:rPr kumimoji="1" lang="en-US" altLang="zh-CN" dirty="0" err="1" smtClean="0"/>
              <a:t>ComNet</a:t>
            </a:r>
            <a:r>
              <a:rPr kumimoji="1" lang="en-US" altLang="zh-CN" dirty="0" smtClean="0"/>
              <a:t>-II</a:t>
            </a:r>
            <a:endParaRPr kumimoji="1"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7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73383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一种商业策略模型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zh-CN" sz="2000" dirty="0" smtClean="0"/>
              <a:t>Transit</a:t>
            </a:r>
            <a:r>
              <a:rPr kumimoji="1" lang="zh-CN" altLang="en-US" sz="2000" dirty="0" smtClean="0"/>
              <a:t>服务：一个</a:t>
            </a:r>
            <a:r>
              <a:rPr kumimoji="1" lang="en-US" altLang="zh-CN" sz="2000" dirty="0" smtClean="0"/>
              <a:t>ISP</a:t>
            </a:r>
            <a:r>
              <a:rPr kumimoji="1" lang="zh-CN" altLang="en-US" sz="2000" dirty="0" smtClean="0"/>
              <a:t>为一个客户网络提供接入</a:t>
            </a:r>
            <a:r>
              <a:rPr kumimoji="1" lang="en-US" altLang="zh-CN" sz="2000" dirty="0" smtClean="0"/>
              <a:t>Internet</a:t>
            </a:r>
            <a:r>
              <a:rPr kumimoji="1" lang="zh-CN" altLang="en-US" sz="2000" dirty="0" smtClean="0"/>
              <a:t>的服务，后者向前者付费</a:t>
            </a:r>
            <a:endParaRPr kumimoji="1" lang="en-US" altLang="zh-CN" sz="2000" dirty="0" smtClean="0"/>
          </a:p>
          <a:p>
            <a:pPr>
              <a:lnSpc>
                <a:spcPct val="150000"/>
              </a:lnSpc>
            </a:pPr>
            <a:r>
              <a:rPr kumimoji="1" lang="zh-CN" altLang="en-US" sz="2000" dirty="0" smtClean="0"/>
              <a:t>供应商</a:t>
            </a:r>
            <a:r>
              <a:rPr kumimoji="1" lang="en-US" altLang="zh-CN" sz="2000" dirty="0"/>
              <a:t>-</a:t>
            </a:r>
            <a:r>
              <a:rPr kumimoji="1" lang="zh-CN" altLang="en-US" sz="2000" dirty="0"/>
              <a:t>客户</a:t>
            </a:r>
            <a:r>
              <a:rPr kumimoji="1" lang="en-US" altLang="zh-CN" sz="2000" dirty="0"/>
              <a:t>(Provider-Customer, P2C)</a:t>
            </a:r>
            <a:r>
              <a:rPr kumimoji="1" lang="zh-CN" altLang="en-US" sz="2000" dirty="0" smtClean="0"/>
              <a:t>：客户向供应商付费</a:t>
            </a:r>
            <a:r>
              <a:rPr kumimoji="1" lang="zh-CN" altLang="en-US" sz="2000" dirty="0"/>
              <a:t>，</a:t>
            </a:r>
            <a:r>
              <a:rPr kumimoji="1" lang="zh-CN" altLang="en-US" sz="2000" dirty="0" smtClean="0"/>
              <a:t>供应商为客户提供传递</a:t>
            </a:r>
            <a:r>
              <a:rPr kumimoji="1" lang="en-US" altLang="zh-CN" sz="2000" dirty="0" smtClean="0"/>
              <a:t>Transit</a:t>
            </a:r>
            <a:r>
              <a:rPr kumimoji="1" lang="zh-CN" altLang="en-US" sz="2000" dirty="0" smtClean="0"/>
              <a:t>服务</a:t>
            </a:r>
            <a:endParaRPr kumimoji="1" lang="en-US" altLang="zh-CN" sz="2000" dirty="0" smtClean="0"/>
          </a:p>
          <a:p>
            <a:pPr lvl="1">
              <a:lnSpc>
                <a:spcPct val="150000"/>
              </a:lnSpc>
            </a:pPr>
            <a:r>
              <a:rPr kumimoji="1" lang="zh-CN" altLang="en-US" sz="1800" dirty="0" smtClean="0">
                <a:solidFill>
                  <a:srgbClr val="103154"/>
                </a:solidFill>
              </a:rPr>
              <a:t>客户不为供应商间传递</a:t>
            </a:r>
            <a:r>
              <a:rPr kumimoji="1" lang="zh-CN" altLang="en-US" sz="1800" dirty="0">
                <a:solidFill>
                  <a:srgbClr val="103154"/>
                </a:solidFill>
              </a:rPr>
              <a:t>流量</a:t>
            </a:r>
            <a:r>
              <a:rPr kumimoji="1" lang="en-US" altLang="zh-CN" sz="1800" dirty="0">
                <a:solidFill>
                  <a:srgbClr val="103154"/>
                </a:solidFill>
              </a:rPr>
              <a:t> </a:t>
            </a:r>
          </a:p>
          <a:p>
            <a:pPr lvl="1">
              <a:lnSpc>
                <a:spcPct val="150000"/>
              </a:lnSpc>
            </a:pPr>
            <a:r>
              <a:rPr kumimoji="1" lang="en-US" altLang="zh-CN" sz="1800" dirty="0" smtClean="0">
                <a:solidFill>
                  <a:schemeClr val="accent1"/>
                </a:solidFill>
              </a:rPr>
              <a:t>P2C</a:t>
            </a:r>
            <a:r>
              <a:rPr kumimoji="1" lang="en-US" altLang="zh-CN" sz="1800" dirty="0">
                <a:solidFill>
                  <a:schemeClr val="accent1"/>
                </a:solidFill>
              </a:rPr>
              <a:t>: \ C2P: /   </a:t>
            </a:r>
            <a:r>
              <a:rPr kumimoji="1" lang="zh-CN" altLang="en-US" sz="1800" dirty="0">
                <a:solidFill>
                  <a:schemeClr val="accent1"/>
                </a:solidFill>
              </a:rPr>
              <a:t>不允许</a:t>
            </a:r>
            <a:r>
              <a:rPr kumimoji="1" lang="en-US" altLang="zh-CN" sz="1800" dirty="0">
                <a:solidFill>
                  <a:schemeClr val="accent1"/>
                </a:solidFill>
              </a:rPr>
              <a:t> \</a:t>
            </a:r>
            <a:r>
              <a:rPr kumimoji="1" lang="en-US" altLang="zh-CN" sz="1800" dirty="0" smtClean="0">
                <a:solidFill>
                  <a:schemeClr val="accent1"/>
                </a:solidFill>
              </a:rPr>
              <a:t>/</a:t>
            </a:r>
            <a:r>
              <a:rPr kumimoji="1" lang="zh-CN" altLang="en-US" sz="1800" dirty="0" smtClean="0">
                <a:solidFill>
                  <a:schemeClr val="accent1"/>
                </a:solidFill>
              </a:rPr>
              <a:t>   允许 </a:t>
            </a:r>
            <a:r>
              <a:rPr kumimoji="1" lang="en-US" altLang="zh-CN" sz="1800" dirty="0" smtClean="0">
                <a:solidFill>
                  <a:schemeClr val="accent1"/>
                </a:solidFill>
              </a:rPr>
              <a:t>/\</a:t>
            </a:r>
            <a:endParaRPr kumimoji="1" lang="en-US" altLang="zh-CN" sz="1800" dirty="0">
              <a:solidFill>
                <a:schemeClr val="accent1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03154"/>
                </a:solidFill>
              </a:rPr>
              <a:t>对等</a:t>
            </a:r>
            <a:r>
              <a:rPr kumimoji="1" lang="en-US" altLang="zh-CN" sz="2000" dirty="0">
                <a:solidFill>
                  <a:srgbClr val="103154"/>
                </a:solidFill>
              </a:rPr>
              <a:t>(Peer-Peer,</a:t>
            </a:r>
            <a:r>
              <a:rPr kumimoji="1" lang="zh-CN" altLang="en-US" sz="2000" dirty="0">
                <a:solidFill>
                  <a:srgbClr val="103154"/>
                </a:solidFill>
              </a:rPr>
              <a:t> </a:t>
            </a:r>
            <a:r>
              <a:rPr kumimoji="1" lang="en-US" altLang="zh-CN" sz="2000" dirty="0">
                <a:solidFill>
                  <a:srgbClr val="103154"/>
                </a:solidFill>
              </a:rPr>
              <a:t>P2P)</a:t>
            </a:r>
            <a:r>
              <a:rPr kumimoji="1" lang="zh-CN" altLang="en-US" sz="2000" dirty="0">
                <a:solidFill>
                  <a:srgbClr val="103154"/>
                </a:solidFill>
              </a:rPr>
              <a:t>：</a:t>
            </a:r>
            <a:r>
              <a:rPr kumimoji="1" lang="en-US" altLang="zh-CN" sz="2000" dirty="0">
                <a:solidFill>
                  <a:srgbClr val="103154"/>
                </a:solidFill>
              </a:rPr>
              <a:t>AS</a:t>
            </a:r>
            <a:r>
              <a:rPr kumimoji="1" lang="zh-CN" altLang="en-US" sz="2000" dirty="0">
                <a:solidFill>
                  <a:srgbClr val="103154"/>
                </a:solidFill>
              </a:rPr>
              <a:t>间相互</a:t>
            </a:r>
            <a:r>
              <a:rPr kumimoji="1" lang="en-US" altLang="zh-CN" sz="2000" dirty="0">
                <a:solidFill>
                  <a:srgbClr val="103154"/>
                </a:solidFill>
              </a:rPr>
              <a:t>(Peering)</a:t>
            </a:r>
            <a:r>
              <a:rPr kumimoji="1" lang="zh-CN" altLang="en-US" sz="2000" dirty="0">
                <a:solidFill>
                  <a:srgbClr val="103154"/>
                </a:solidFill>
              </a:rPr>
              <a:t>传递流量，</a:t>
            </a:r>
            <a:r>
              <a:rPr kumimoji="1" lang="zh-CN" altLang="en-US" sz="2000" dirty="0" smtClean="0">
                <a:solidFill>
                  <a:srgbClr val="103154"/>
                </a:solidFill>
              </a:rPr>
              <a:t>互不付费</a:t>
            </a:r>
            <a:endParaRPr kumimoji="1" lang="en-US" altLang="zh-CN" sz="2000" dirty="0">
              <a:solidFill>
                <a:srgbClr val="103154"/>
              </a:solidFill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sz="1800" dirty="0" smtClean="0">
                <a:solidFill>
                  <a:srgbClr val="103154"/>
                </a:solidFill>
              </a:rPr>
              <a:t>不为</a:t>
            </a:r>
            <a:r>
              <a:rPr kumimoji="1" lang="zh-CN" altLang="en-US" sz="1800" dirty="0">
                <a:solidFill>
                  <a:srgbClr val="103154"/>
                </a:solidFill>
              </a:rPr>
              <a:t>各自的其他对等</a:t>
            </a:r>
            <a:r>
              <a:rPr kumimoji="1" lang="en-US" altLang="zh-CN" sz="1800" dirty="0">
                <a:solidFill>
                  <a:srgbClr val="103154"/>
                </a:solidFill>
              </a:rPr>
              <a:t>AS</a:t>
            </a:r>
            <a:r>
              <a:rPr kumimoji="1" lang="zh-CN" altLang="en-US" sz="1800" dirty="0">
                <a:solidFill>
                  <a:srgbClr val="103154"/>
                </a:solidFill>
              </a:rPr>
              <a:t>或供应商传递流量</a:t>
            </a:r>
            <a:endParaRPr kumimoji="1" lang="en-US" altLang="zh-CN" sz="1800" dirty="0">
              <a:solidFill>
                <a:srgbClr val="103154"/>
              </a:solidFill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sz="1800" dirty="0">
                <a:solidFill>
                  <a:srgbClr val="FF7F01"/>
                </a:solidFill>
              </a:rPr>
              <a:t>P2P: -   </a:t>
            </a:r>
            <a:r>
              <a:rPr kumimoji="1" lang="zh-CN" altLang="en-US" sz="1800" dirty="0">
                <a:solidFill>
                  <a:srgbClr val="FF7F01"/>
                </a:solidFill>
              </a:rPr>
              <a:t>不允许</a:t>
            </a:r>
            <a:r>
              <a:rPr kumimoji="1" lang="en-US" altLang="zh-CN" sz="1800" dirty="0">
                <a:solidFill>
                  <a:srgbClr val="FF7F01"/>
                </a:solidFill>
              </a:rPr>
              <a:t> \_  _/   -</a:t>
            </a:r>
            <a:r>
              <a:rPr kumimoji="1" lang="en-US" altLang="zh-CN" sz="1800" dirty="0" smtClean="0">
                <a:solidFill>
                  <a:srgbClr val="FF7F01"/>
                </a:solidFill>
              </a:rPr>
              <a:t>-</a:t>
            </a:r>
            <a:r>
              <a:rPr kumimoji="1" lang="zh-CN" altLang="en-US" sz="1800" dirty="0" smtClean="0">
                <a:solidFill>
                  <a:srgbClr val="FF7F01"/>
                </a:solidFill>
              </a:rPr>
              <a:t>  允许 </a:t>
            </a:r>
            <a:r>
              <a:rPr kumimoji="1" lang="en-US" altLang="zh-CN" sz="1800" dirty="0" smtClean="0">
                <a:solidFill>
                  <a:srgbClr val="FF7F01"/>
                </a:solidFill>
              </a:rPr>
              <a:t>/-</a:t>
            </a:r>
            <a:r>
              <a:rPr kumimoji="1" lang="zh-CN" altLang="en-US" sz="1800" dirty="0" smtClean="0">
                <a:solidFill>
                  <a:srgbClr val="FF7F01"/>
                </a:solidFill>
              </a:rPr>
              <a:t>   </a:t>
            </a:r>
            <a:r>
              <a:rPr kumimoji="1" lang="en-US" altLang="zh-CN" sz="1800" dirty="0" smtClean="0">
                <a:solidFill>
                  <a:srgbClr val="FF7F01"/>
                </a:solidFill>
              </a:rPr>
              <a:t>-\</a:t>
            </a:r>
            <a:r>
              <a:rPr kumimoji="1" lang="zh-CN" altLang="en-US" sz="1800" dirty="0" smtClean="0">
                <a:solidFill>
                  <a:srgbClr val="FF7F01"/>
                </a:solidFill>
              </a:rPr>
              <a:t> </a:t>
            </a:r>
            <a:endParaRPr kumimoji="1" lang="en-US" altLang="zh-CN" sz="1800" dirty="0" smtClean="0">
              <a:solidFill>
                <a:srgbClr val="FF7F01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 smtClean="0">
                <a:solidFill>
                  <a:srgbClr val="103154"/>
                </a:solidFill>
              </a:rPr>
              <a:t>路由策略一般表现为一种选路上的限制或偏好</a:t>
            </a:r>
            <a:endParaRPr kumimoji="1" lang="en-US" altLang="zh-CN" sz="2000" dirty="0">
              <a:solidFill>
                <a:srgbClr val="103154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228600" y="6356350"/>
            <a:ext cx="2895600" cy="365125"/>
          </a:xfrm>
        </p:spPr>
        <p:txBody>
          <a:bodyPr/>
          <a:lstStyle/>
          <a:p>
            <a:pPr algn="l"/>
            <a:r>
              <a:rPr kumimoji="1" lang="en-US" altLang="zh-CN" dirty="0" smtClean="0"/>
              <a:t>HIT </a:t>
            </a:r>
            <a:r>
              <a:rPr kumimoji="1" lang="en-US" altLang="zh-CN" dirty="0" err="1" smtClean="0"/>
              <a:t>ComNet</a:t>
            </a:r>
            <a:r>
              <a:rPr kumimoji="1" lang="en-US" altLang="zh-CN" dirty="0" smtClean="0"/>
              <a:t>-II</a:t>
            </a:r>
            <a:endParaRPr kumimoji="1"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8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283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en-US" dirty="0" smtClean="0"/>
              <a:t>无</a:t>
            </a:r>
            <a:r>
              <a:rPr kumimoji="1" lang="zh-CN" altLang="en-US" dirty="0" smtClean="0"/>
              <a:t>谷</a:t>
            </a:r>
            <a:r>
              <a:rPr kumimoji="1" lang="en-US" altLang="zh-CN" dirty="0" smtClean="0"/>
              <a:t>(Valley-free)</a:t>
            </a:r>
            <a:r>
              <a:rPr kumimoji="1" lang="zh-CN" altLang="en-US" dirty="0" smtClean="0"/>
              <a:t>路径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81358"/>
            <a:ext cx="8229600" cy="1665797"/>
          </a:xfrm>
        </p:spPr>
        <p:txBody>
          <a:bodyPr/>
          <a:lstStyle/>
          <a:p>
            <a:r>
              <a:rPr kumimoji="1" lang="en-US" altLang="en-US" sz="2000" dirty="0"/>
              <a:t>无</a:t>
            </a:r>
            <a:r>
              <a:rPr kumimoji="1" lang="zh-CN" altLang="en-US" sz="2000" dirty="0" smtClean="0"/>
              <a:t>谷：</a:t>
            </a:r>
            <a:r>
              <a:rPr kumimoji="1" lang="zh-CN" altLang="en-US" sz="2000" dirty="0"/>
              <a:t>一条</a:t>
            </a:r>
            <a:r>
              <a:rPr kumimoji="1" lang="en-US" altLang="zh-CN" sz="2000" dirty="0"/>
              <a:t>AS</a:t>
            </a:r>
            <a:r>
              <a:rPr kumimoji="1" lang="zh-CN" altLang="en-US" sz="2000" dirty="0"/>
              <a:t>路径中在</a:t>
            </a:r>
            <a:r>
              <a:rPr kumimoji="1" lang="en-US" altLang="zh-CN" sz="2000" dirty="0"/>
              <a:t>P2C</a:t>
            </a:r>
            <a:r>
              <a:rPr kumimoji="1" lang="zh-CN" altLang="en-US" sz="2000" dirty="0"/>
              <a:t>或</a:t>
            </a:r>
            <a:r>
              <a:rPr kumimoji="1" lang="en-US" altLang="zh-CN" sz="2000" dirty="0"/>
              <a:t>P2P</a:t>
            </a:r>
            <a:r>
              <a:rPr kumimoji="1" lang="zh-CN" altLang="en-US" sz="2000" dirty="0"/>
              <a:t>之后不存在</a:t>
            </a:r>
            <a:r>
              <a:rPr kumimoji="1" lang="en-US" altLang="zh-CN" sz="2000" dirty="0"/>
              <a:t>C2P</a:t>
            </a:r>
            <a:r>
              <a:rPr kumimoji="1" lang="zh-CN" altLang="en-US" sz="2000" dirty="0"/>
              <a:t>或</a:t>
            </a:r>
            <a:r>
              <a:rPr kumimoji="1" lang="en-US" altLang="zh-CN" sz="2000" dirty="0" smtClean="0"/>
              <a:t>P2P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189605" y="6356350"/>
            <a:ext cx="2895600" cy="365125"/>
          </a:xfrm>
        </p:spPr>
        <p:txBody>
          <a:bodyPr/>
          <a:lstStyle/>
          <a:p>
            <a:pPr algn="l"/>
            <a:r>
              <a:rPr kumimoji="1" lang="en-US" altLang="zh-CN" dirty="0" smtClean="0"/>
              <a:t>HIT </a:t>
            </a:r>
            <a:r>
              <a:rPr kumimoji="1" lang="en-US" altLang="zh-CN" dirty="0" err="1" smtClean="0"/>
              <a:t>ComNet</a:t>
            </a:r>
            <a:r>
              <a:rPr kumimoji="1" lang="en-US" altLang="zh-CN" dirty="0" smtClean="0"/>
              <a:t>-II</a:t>
            </a:r>
            <a:endParaRPr kumimoji="1"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5BB53-2BF5-C745-A0E3-3E773430534C}" type="slidenum">
              <a:rPr kumimoji="1" lang="zh-CN" altLang="en-US" smtClean="0"/>
              <a:pPr/>
              <a:t>9</a:t>
            </a:fld>
            <a:endParaRPr kumimoji="1" lang="zh-CN" altLang="en-US" dirty="0"/>
          </a:p>
        </p:txBody>
      </p:sp>
      <p:sp>
        <p:nvSpPr>
          <p:cNvPr id="106" name="内容占位符 2"/>
          <p:cNvSpPr txBox="1">
            <a:spLocks/>
          </p:cNvSpPr>
          <p:nvPr/>
        </p:nvSpPr>
        <p:spPr>
          <a:xfrm>
            <a:off x="189605" y="5922087"/>
            <a:ext cx="8229600" cy="7113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1pPr>
            <a:lvl2pPr marL="742950" indent="-28575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2pPr>
            <a:lvl3pPr marL="1143000" indent="-2286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3pPr>
            <a:lvl4pPr marL="1600200" indent="-2286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4pPr>
            <a:lvl5pPr marL="2057400" indent="-2286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微软雅黑"/>
                <a:ea typeface="微软雅黑"/>
                <a:cs typeface="微软雅黑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2000" dirty="0" smtClean="0"/>
              <a:t>问题：从</a:t>
            </a:r>
            <a:r>
              <a:rPr kumimoji="1" lang="en-US" altLang="zh-CN" sz="2000" dirty="0" smtClean="0"/>
              <a:t>AS0</a:t>
            </a:r>
            <a:r>
              <a:rPr kumimoji="1" lang="zh-CN" altLang="en-US" sz="2000" dirty="0" smtClean="0"/>
              <a:t>到</a:t>
            </a:r>
            <a:r>
              <a:rPr kumimoji="1" lang="en-US" altLang="zh-CN" sz="2000" dirty="0" smtClean="0"/>
              <a:t>AS1-9</a:t>
            </a:r>
            <a:r>
              <a:rPr kumimoji="1" lang="zh-CN" altLang="en-US" sz="2000" dirty="0" smtClean="0"/>
              <a:t>中哪些路径是</a:t>
            </a:r>
            <a:r>
              <a:rPr kumimoji="1" lang="en-US" altLang="zh-CN" sz="2000" dirty="0" smtClean="0"/>
              <a:t>valley-free</a:t>
            </a:r>
            <a:r>
              <a:rPr kumimoji="1" lang="zh-CN" altLang="en-US" sz="2000" dirty="0" smtClean="0"/>
              <a:t>的</a:t>
            </a:r>
            <a:r>
              <a:rPr kumimoji="1" lang="en-US" altLang="zh-CN" sz="2000" dirty="0" smtClean="0"/>
              <a:t>?</a:t>
            </a:r>
          </a:p>
        </p:txBody>
      </p:sp>
      <p:sp>
        <p:nvSpPr>
          <p:cNvPr id="107" name="乘 106"/>
          <p:cNvSpPr/>
          <p:nvPr/>
        </p:nvSpPr>
        <p:spPr>
          <a:xfrm>
            <a:off x="1953222" y="3625537"/>
            <a:ext cx="565623" cy="565623"/>
          </a:xfrm>
          <a:prstGeom prst="mathMultiply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 smtClean="0">
              <a:latin typeface="Arial Black"/>
              <a:cs typeface="Arial Black"/>
            </a:endParaRPr>
          </a:p>
        </p:txBody>
      </p:sp>
      <p:sp>
        <p:nvSpPr>
          <p:cNvPr id="114" name="同心圆 113"/>
          <p:cNvSpPr/>
          <p:nvPr/>
        </p:nvSpPr>
        <p:spPr>
          <a:xfrm>
            <a:off x="4718216" y="5568850"/>
            <a:ext cx="459396" cy="459396"/>
          </a:xfrm>
          <a:prstGeom prst="donu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 smtClean="0">
              <a:solidFill>
                <a:schemeClr val="tx1"/>
              </a:solidFill>
              <a:latin typeface="Arial Black"/>
              <a:cs typeface="Arial Black"/>
            </a:endParaRPr>
          </a:p>
        </p:txBody>
      </p:sp>
      <p:sp>
        <p:nvSpPr>
          <p:cNvPr id="115" name="同心圆 114"/>
          <p:cNvSpPr/>
          <p:nvPr/>
        </p:nvSpPr>
        <p:spPr>
          <a:xfrm>
            <a:off x="4704704" y="1768437"/>
            <a:ext cx="459396" cy="459396"/>
          </a:xfrm>
          <a:prstGeom prst="donu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 smtClean="0">
              <a:solidFill>
                <a:schemeClr val="tx1"/>
              </a:solidFill>
              <a:latin typeface="Arial Black"/>
              <a:cs typeface="Arial Black"/>
            </a:endParaRPr>
          </a:p>
        </p:txBody>
      </p:sp>
      <p:sp>
        <p:nvSpPr>
          <p:cNvPr id="116" name="同心圆 115"/>
          <p:cNvSpPr/>
          <p:nvPr/>
        </p:nvSpPr>
        <p:spPr>
          <a:xfrm>
            <a:off x="1966734" y="2700992"/>
            <a:ext cx="459396" cy="459396"/>
          </a:xfrm>
          <a:prstGeom prst="donu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 smtClean="0">
              <a:solidFill>
                <a:schemeClr val="tx1"/>
              </a:solidFill>
              <a:latin typeface="Arial Black"/>
              <a:cs typeface="Arial Black"/>
            </a:endParaRPr>
          </a:p>
        </p:txBody>
      </p:sp>
      <p:sp>
        <p:nvSpPr>
          <p:cNvPr id="117" name="同心圆 116"/>
          <p:cNvSpPr/>
          <p:nvPr/>
        </p:nvSpPr>
        <p:spPr>
          <a:xfrm>
            <a:off x="5523638" y="5093699"/>
            <a:ext cx="459396" cy="459396"/>
          </a:xfrm>
          <a:prstGeom prst="donu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 smtClean="0">
              <a:solidFill>
                <a:schemeClr val="tx1"/>
              </a:solidFill>
              <a:latin typeface="Arial Black"/>
              <a:cs typeface="Arial Black"/>
            </a:endParaRPr>
          </a:p>
        </p:txBody>
      </p:sp>
      <p:sp>
        <p:nvSpPr>
          <p:cNvPr id="118" name="乘 117"/>
          <p:cNvSpPr/>
          <p:nvPr/>
        </p:nvSpPr>
        <p:spPr>
          <a:xfrm>
            <a:off x="6059051" y="2656032"/>
            <a:ext cx="565623" cy="565623"/>
          </a:xfrm>
          <a:prstGeom prst="mathMultiply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 smtClean="0">
              <a:latin typeface="Arial Black"/>
              <a:cs typeface="Arial Black"/>
            </a:endParaRPr>
          </a:p>
        </p:txBody>
      </p:sp>
      <p:sp>
        <p:nvSpPr>
          <p:cNvPr id="119" name="乘 118"/>
          <p:cNvSpPr/>
          <p:nvPr/>
        </p:nvSpPr>
        <p:spPr>
          <a:xfrm>
            <a:off x="6826071" y="4044948"/>
            <a:ext cx="565623" cy="565623"/>
          </a:xfrm>
          <a:prstGeom prst="mathMultiply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 smtClean="0">
              <a:latin typeface="Arial Black"/>
              <a:cs typeface="Arial Black"/>
            </a:endParaRPr>
          </a:p>
        </p:txBody>
      </p:sp>
      <p:sp>
        <p:nvSpPr>
          <p:cNvPr id="120" name="乘 119"/>
          <p:cNvSpPr/>
          <p:nvPr/>
        </p:nvSpPr>
        <p:spPr>
          <a:xfrm>
            <a:off x="2562924" y="4989717"/>
            <a:ext cx="565623" cy="565623"/>
          </a:xfrm>
          <a:prstGeom prst="mathMultiply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 smtClean="0">
              <a:latin typeface="Arial Black"/>
              <a:cs typeface="Arial Black"/>
            </a:endParaRPr>
          </a:p>
        </p:txBody>
      </p:sp>
      <p:sp>
        <p:nvSpPr>
          <p:cNvPr id="121" name="同心圆 120"/>
          <p:cNvSpPr/>
          <p:nvPr/>
        </p:nvSpPr>
        <p:spPr>
          <a:xfrm>
            <a:off x="1202624" y="4150630"/>
            <a:ext cx="459396" cy="459396"/>
          </a:xfrm>
          <a:prstGeom prst="donut">
            <a:avLst/>
          </a:prstGeom>
          <a:solidFill>
            <a:srgbClr val="25A24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 dirty="0" smtClean="0">
              <a:solidFill>
                <a:schemeClr val="tx1"/>
              </a:solidFill>
              <a:latin typeface="Arial Black"/>
              <a:cs typeface="Arial Black"/>
            </a:endParaRPr>
          </a:p>
        </p:txBody>
      </p:sp>
      <p:grpSp>
        <p:nvGrpSpPr>
          <p:cNvPr id="126" name="组 125"/>
          <p:cNvGrpSpPr/>
          <p:nvPr/>
        </p:nvGrpSpPr>
        <p:grpSpPr>
          <a:xfrm>
            <a:off x="1059046" y="1768437"/>
            <a:ext cx="6413720" cy="4243501"/>
            <a:chOff x="1059046" y="1768437"/>
            <a:chExt cx="6413720" cy="4243501"/>
          </a:xfrm>
        </p:grpSpPr>
        <p:grpSp>
          <p:nvGrpSpPr>
            <p:cNvPr id="108" name="组 107"/>
            <p:cNvGrpSpPr/>
            <p:nvPr/>
          </p:nvGrpSpPr>
          <p:grpSpPr>
            <a:xfrm>
              <a:off x="1059046" y="1768437"/>
              <a:ext cx="6413720" cy="4243501"/>
              <a:chOff x="1059046" y="1768437"/>
              <a:chExt cx="6413720" cy="4243501"/>
            </a:xfrm>
          </p:grpSpPr>
          <p:sp>
            <p:nvSpPr>
              <p:cNvPr id="57" name="圆角矩形 56"/>
              <p:cNvSpPr/>
              <p:nvPr/>
            </p:nvSpPr>
            <p:spPr>
              <a:xfrm>
                <a:off x="3931129" y="3668643"/>
                <a:ext cx="746551" cy="443088"/>
              </a:xfrm>
              <a:prstGeom prst="roundRect">
                <a:avLst/>
              </a:prstGeom>
              <a:solidFill>
                <a:srgbClr val="25A24E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58" name="圆角矩形 57"/>
              <p:cNvSpPr/>
              <p:nvPr/>
            </p:nvSpPr>
            <p:spPr>
              <a:xfrm>
                <a:off x="5380060" y="3669873"/>
                <a:ext cx="746551" cy="443088"/>
              </a:xfrm>
              <a:prstGeom prst="roundRect">
                <a:avLst/>
              </a:prstGeom>
              <a:solidFill>
                <a:srgbClr val="25A24E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cs typeface="Arial Black"/>
                  </a:rPr>
                  <a:t>P2P</a:t>
                </a:r>
                <a:endParaRPr kumimoji="1" lang="zh-CN" altLang="en-US" sz="16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59" name="圆角矩形 58"/>
              <p:cNvSpPr/>
              <p:nvPr/>
            </p:nvSpPr>
            <p:spPr>
              <a:xfrm>
                <a:off x="2458948" y="3669873"/>
                <a:ext cx="746551" cy="443088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7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0" name="圆角矩形 59"/>
              <p:cNvSpPr/>
              <p:nvPr/>
            </p:nvSpPr>
            <p:spPr>
              <a:xfrm>
                <a:off x="1059046" y="3669873"/>
                <a:ext cx="746551" cy="443088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 smtClean="0">
                    <a:latin typeface="Arial Black"/>
                    <a:cs typeface="Arial Black"/>
                  </a:rPr>
                  <a:t>3</a:t>
                </a:r>
                <a:endParaRPr kumimoji="1" lang="zh-CN" altLang="en-US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1" name="圆角矩形 60"/>
              <p:cNvSpPr/>
              <p:nvPr/>
            </p:nvSpPr>
            <p:spPr>
              <a:xfrm>
                <a:off x="6726215" y="3669873"/>
                <a:ext cx="746551" cy="443088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cs typeface="Arial Black"/>
                  </a:rPr>
                  <a:t>5</a:t>
                </a:r>
                <a:endParaRPr kumimoji="1" lang="zh-CN" altLang="en-US" sz="16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2" name="圆角矩形 61"/>
              <p:cNvSpPr/>
              <p:nvPr/>
            </p:nvSpPr>
            <p:spPr>
              <a:xfrm>
                <a:off x="3931129" y="4605544"/>
                <a:ext cx="746551" cy="443088"/>
              </a:xfrm>
              <a:prstGeom prst="roundRect">
                <a:avLst/>
              </a:prstGeom>
              <a:solidFill>
                <a:srgbClr val="25A24E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cs typeface="Arial Black"/>
                  </a:rPr>
                  <a:t>P2C</a:t>
                </a:r>
                <a:endParaRPr kumimoji="1" lang="zh-CN" altLang="en-US" sz="16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3" name="圆角矩形 62"/>
              <p:cNvSpPr/>
              <p:nvPr/>
            </p:nvSpPr>
            <p:spPr>
              <a:xfrm>
                <a:off x="3931129" y="5568850"/>
                <a:ext cx="746551" cy="443088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cs typeface="Arial Black"/>
                  </a:rPr>
                  <a:t>9</a:t>
                </a:r>
                <a:endParaRPr kumimoji="1" lang="zh-CN" altLang="en-US" sz="16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4" name="圆角矩形 63"/>
              <p:cNvSpPr/>
              <p:nvPr/>
            </p:nvSpPr>
            <p:spPr>
              <a:xfrm>
                <a:off x="2477522" y="4605544"/>
                <a:ext cx="746551" cy="443088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cs typeface="Arial Black"/>
                  </a:rPr>
                  <a:t>8</a:t>
                </a:r>
                <a:endParaRPr kumimoji="1" lang="zh-CN" altLang="en-US" sz="16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5" name="圆角矩形 64"/>
              <p:cNvSpPr/>
              <p:nvPr/>
            </p:nvSpPr>
            <p:spPr>
              <a:xfrm>
                <a:off x="2477522" y="2717300"/>
                <a:ext cx="746551" cy="443088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cs typeface="Arial Black"/>
                  </a:rPr>
                  <a:t>2</a:t>
                </a:r>
                <a:endParaRPr kumimoji="1" lang="zh-CN" altLang="en-US" sz="16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6" name="圆角矩形 65"/>
              <p:cNvSpPr/>
              <p:nvPr/>
            </p:nvSpPr>
            <p:spPr>
              <a:xfrm>
                <a:off x="3931129" y="2717300"/>
                <a:ext cx="746551" cy="443088"/>
              </a:xfrm>
              <a:prstGeom prst="roundRect">
                <a:avLst/>
              </a:prstGeom>
              <a:solidFill>
                <a:srgbClr val="25A24E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cs typeface="Arial Black"/>
                  </a:rPr>
                  <a:t>C2P</a:t>
                </a:r>
                <a:endParaRPr kumimoji="1" lang="zh-CN" altLang="en-US" sz="16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7" name="圆角矩形 66"/>
              <p:cNvSpPr/>
              <p:nvPr/>
            </p:nvSpPr>
            <p:spPr>
              <a:xfrm>
                <a:off x="3931129" y="1768437"/>
                <a:ext cx="746551" cy="443088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cs typeface="Arial Black"/>
                  </a:rPr>
                  <a:t>1</a:t>
                </a:r>
                <a:endParaRPr kumimoji="1" lang="zh-CN" altLang="en-US" sz="16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8" name="圆角矩形 67"/>
              <p:cNvSpPr/>
              <p:nvPr/>
            </p:nvSpPr>
            <p:spPr>
              <a:xfrm>
                <a:off x="5380060" y="2717300"/>
                <a:ext cx="746551" cy="443088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cs typeface="Arial Black"/>
                  </a:rPr>
                  <a:t>4</a:t>
                </a:r>
                <a:endParaRPr kumimoji="1" lang="zh-CN" altLang="en-US" sz="1600" dirty="0" smtClean="0">
                  <a:latin typeface="Arial Black"/>
                  <a:cs typeface="Arial Black"/>
                </a:endParaRPr>
              </a:p>
            </p:txBody>
          </p:sp>
          <p:sp>
            <p:nvSpPr>
              <p:cNvPr id="69" name="圆角矩形 68"/>
              <p:cNvSpPr/>
              <p:nvPr/>
            </p:nvSpPr>
            <p:spPr>
              <a:xfrm>
                <a:off x="5380060" y="4605544"/>
                <a:ext cx="746551" cy="443088"/>
              </a:xfrm>
              <a:prstGeom prst="roundRect">
                <a:avLst/>
              </a:prstGeom>
              <a:solidFill>
                <a:srgbClr val="0080FF"/>
              </a:solidFill>
              <a:ln>
                <a:solidFill>
                  <a:srgbClr val="0080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600" dirty="0" smtClean="0">
                    <a:latin typeface="Arial Black"/>
                    <a:cs typeface="Arial Black"/>
                  </a:rPr>
                  <a:t>6</a:t>
                </a:r>
                <a:endParaRPr kumimoji="1" lang="zh-CN" altLang="en-US" sz="1600" dirty="0" smtClean="0">
                  <a:latin typeface="Arial Black"/>
                  <a:cs typeface="Arial Black"/>
                </a:endParaRPr>
              </a:p>
            </p:txBody>
          </p:sp>
          <p:cxnSp>
            <p:nvCxnSpPr>
              <p:cNvPr id="70" name="直线连接符 69"/>
              <p:cNvCxnSpPr>
                <a:stCxn id="66" idx="2"/>
                <a:endCxn id="57" idx="0"/>
              </p:cNvCxnSpPr>
              <p:nvPr/>
            </p:nvCxnSpPr>
            <p:spPr>
              <a:xfrm>
                <a:off x="4304405" y="3160388"/>
                <a:ext cx="0" cy="508255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线连接符 72"/>
              <p:cNvCxnSpPr>
                <a:stCxn id="67" idx="2"/>
                <a:endCxn id="66" idx="0"/>
              </p:cNvCxnSpPr>
              <p:nvPr/>
            </p:nvCxnSpPr>
            <p:spPr>
              <a:xfrm>
                <a:off x="4304405" y="2211525"/>
                <a:ext cx="0" cy="505775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线连接符 75"/>
              <p:cNvCxnSpPr>
                <a:stCxn id="57" idx="2"/>
                <a:endCxn id="62" idx="0"/>
              </p:cNvCxnSpPr>
              <p:nvPr/>
            </p:nvCxnSpPr>
            <p:spPr>
              <a:xfrm>
                <a:off x="4304405" y="4111731"/>
                <a:ext cx="0" cy="493813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线连接符 78"/>
              <p:cNvCxnSpPr>
                <a:stCxn id="62" idx="2"/>
                <a:endCxn id="63" idx="0"/>
              </p:cNvCxnSpPr>
              <p:nvPr/>
            </p:nvCxnSpPr>
            <p:spPr>
              <a:xfrm>
                <a:off x="4304405" y="5048632"/>
                <a:ext cx="0" cy="520218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线连接符 81"/>
              <p:cNvCxnSpPr>
                <a:stCxn id="57" idx="3"/>
                <a:endCxn id="58" idx="1"/>
              </p:cNvCxnSpPr>
              <p:nvPr/>
            </p:nvCxnSpPr>
            <p:spPr>
              <a:xfrm>
                <a:off x="4677680" y="3890187"/>
                <a:ext cx="702380" cy="1230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线连接符 84"/>
              <p:cNvCxnSpPr>
                <a:stCxn id="58" idx="3"/>
                <a:endCxn id="61" idx="1"/>
              </p:cNvCxnSpPr>
              <p:nvPr/>
            </p:nvCxnSpPr>
            <p:spPr>
              <a:xfrm>
                <a:off x="6126611" y="3891417"/>
                <a:ext cx="599604" cy="0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线连接符 87"/>
              <p:cNvCxnSpPr>
                <a:stCxn id="65" idx="3"/>
                <a:endCxn id="66" idx="1"/>
              </p:cNvCxnSpPr>
              <p:nvPr/>
            </p:nvCxnSpPr>
            <p:spPr>
              <a:xfrm>
                <a:off x="3224073" y="2938844"/>
                <a:ext cx="707056" cy="0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线连接符 90"/>
              <p:cNvCxnSpPr>
                <a:stCxn id="68" idx="2"/>
                <a:endCxn id="58" idx="0"/>
              </p:cNvCxnSpPr>
              <p:nvPr/>
            </p:nvCxnSpPr>
            <p:spPr>
              <a:xfrm>
                <a:off x="5753336" y="3160388"/>
                <a:ext cx="0" cy="509485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线连接符 93"/>
              <p:cNvCxnSpPr>
                <a:stCxn id="58" idx="2"/>
                <a:endCxn id="69" idx="0"/>
              </p:cNvCxnSpPr>
              <p:nvPr/>
            </p:nvCxnSpPr>
            <p:spPr>
              <a:xfrm>
                <a:off x="5753336" y="4112961"/>
                <a:ext cx="0" cy="492583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线连接符 96"/>
              <p:cNvCxnSpPr>
                <a:stCxn id="66" idx="2"/>
                <a:endCxn id="60" idx="0"/>
              </p:cNvCxnSpPr>
              <p:nvPr/>
            </p:nvCxnSpPr>
            <p:spPr>
              <a:xfrm flipH="1">
                <a:off x="1432322" y="3160388"/>
                <a:ext cx="2872083" cy="509485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线连接符 102"/>
              <p:cNvCxnSpPr>
                <a:stCxn id="64" idx="3"/>
                <a:endCxn id="62" idx="1"/>
              </p:cNvCxnSpPr>
              <p:nvPr/>
            </p:nvCxnSpPr>
            <p:spPr>
              <a:xfrm>
                <a:off x="3224073" y="4827088"/>
                <a:ext cx="707056" cy="0"/>
              </a:xfrm>
              <a:prstGeom prst="line">
                <a:avLst/>
              </a:prstGeom>
              <a:ln w="76200" cmpd="sng">
                <a:solidFill>
                  <a:srgbClr val="0080FF"/>
                </a:solidFill>
                <a:headEnd type="triangl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2" name="直线连接符 121"/>
            <p:cNvCxnSpPr>
              <a:stCxn id="59" idx="2"/>
              <a:endCxn id="62" idx="0"/>
            </p:cNvCxnSpPr>
            <p:nvPr/>
          </p:nvCxnSpPr>
          <p:spPr>
            <a:xfrm>
              <a:off x="2832224" y="4112961"/>
              <a:ext cx="1472181" cy="492583"/>
            </a:xfrm>
            <a:prstGeom prst="line">
              <a:avLst/>
            </a:prstGeom>
            <a:ln w="76200" cmpd="sng">
              <a:solidFill>
                <a:srgbClr val="0080FF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43627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</p:bldLst>
  </p:timing>
</p:sld>
</file>

<file path=ppt/theme/theme1.xml><?xml version="1.0" encoding="utf-8"?>
<a:theme xmlns:a="http://schemas.openxmlformats.org/drawingml/2006/main" name="默认主题">
  <a:themeElements>
    <a:clrScheme name="像素">
      <a:dk1>
        <a:srgbClr val="103154"/>
      </a:dk1>
      <a:lt1>
        <a:srgbClr val="FFFFFF"/>
      </a:lt1>
      <a:dk2>
        <a:srgbClr val="00BFC3"/>
      </a:dk2>
      <a:lt2>
        <a:srgbClr val="0096FF"/>
      </a:lt2>
      <a:accent1>
        <a:srgbClr val="FF7F01"/>
      </a:accent1>
      <a:accent2>
        <a:srgbClr val="F1B015"/>
      </a:accent2>
      <a:accent3>
        <a:srgbClr val="FBEC85"/>
      </a:accent3>
      <a:accent4>
        <a:srgbClr val="D2C2F1"/>
      </a:accent4>
      <a:accent5>
        <a:srgbClr val="DA5AF4"/>
      </a:accent5>
      <a:accent6>
        <a:srgbClr val="9D09D1"/>
      </a:accent6>
      <a:hlink>
        <a:srgbClr val="1286C9"/>
      </a:hlink>
      <a:folHlink>
        <a:srgbClr val="A8C2E7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80FF"/>
        </a:solidFill>
        <a:ln>
          <a:noFill/>
        </a:ln>
        <a:effectLst/>
      </a:spPr>
      <a:bodyPr rtlCol="0" anchor="ctr"/>
      <a:lstStyle>
        <a:defPPr algn="ctr">
          <a:defRPr kumimoji="1" sz="2800" dirty="0" smtClean="0">
            <a:latin typeface="Arial Black"/>
            <a:cs typeface="Arial Black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57150" cmpd="sng">
          <a:solidFill>
            <a:srgbClr val="0080FF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默认主题.thmx</Template>
  <TotalTime>35545</TotalTime>
  <Words>5691</Words>
  <Application>Microsoft Macintosh PowerPoint</Application>
  <PresentationFormat>On-screen Show (4:3)</PresentationFormat>
  <Paragraphs>1157</Paragraphs>
  <Slides>66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5" baseType="lpstr">
      <vt:lpstr>Arial Black</vt:lpstr>
      <vt:lpstr>Calibri</vt:lpstr>
      <vt:lpstr>Courier</vt:lpstr>
      <vt:lpstr>Wingdings</vt:lpstr>
      <vt:lpstr>宋体</vt:lpstr>
      <vt:lpstr>微软雅黑</vt:lpstr>
      <vt:lpstr>黑体</vt:lpstr>
      <vt:lpstr>Arial</vt:lpstr>
      <vt:lpstr>默认主题</vt:lpstr>
      <vt:lpstr>网络与信息安全</vt:lpstr>
      <vt:lpstr>大纲</vt:lpstr>
      <vt:lpstr>1. BGP简介</vt:lpstr>
      <vt:lpstr>三张餐巾纸上的协议</vt:lpstr>
      <vt:lpstr>IP前缀与自治域号(ASN)分配</vt:lpstr>
      <vt:lpstr>路径向量(Path-Vector)路由</vt:lpstr>
      <vt:lpstr>基于策略(Policy)的域际路由</vt:lpstr>
      <vt:lpstr>一种商业策略模型</vt:lpstr>
      <vt:lpstr>无谷(Valley-free)路径</vt:lpstr>
      <vt:lpstr>无谷+客户优先</vt:lpstr>
      <vt:lpstr>Tier-1自治域</vt:lpstr>
      <vt:lpstr>Internet(任意两个AS间)连通的条件</vt:lpstr>
      <vt:lpstr>域际路由协议历史 [RFC5773]</vt:lpstr>
      <vt:lpstr>Internet自治域级拓扑增长图 http://irl.cs.ucla.edu/topology/</vt:lpstr>
      <vt:lpstr>BGP4要点</vt:lpstr>
      <vt:lpstr>BGP中基于策略的路由框架</vt:lpstr>
      <vt:lpstr>BGP路由交换过程</vt:lpstr>
      <vt:lpstr>BGP路由属性(Cisco实现)</vt:lpstr>
      <vt:lpstr>BGP最优路径选择算法(Cisco实现)</vt:lpstr>
      <vt:lpstr>策略实现  (1) 入界流量控制</vt:lpstr>
      <vt:lpstr>策略实现  (2) 出界流量控制</vt:lpstr>
      <vt:lpstr>策略实现  (3) 影响上游入界入口</vt:lpstr>
      <vt:lpstr>策略实现  (4) 影响邻居入界入口</vt:lpstr>
      <vt:lpstr>策略实现  (5) 增加前缀长度来竞争流量</vt:lpstr>
      <vt:lpstr>2.BGP安全问题</vt:lpstr>
      <vt:lpstr>BGP安全事件</vt:lpstr>
      <vt:lpstr>BGP安全威胁 [A Survey of BGP Security Issues and Solutions PIEEE 10]</vt:lpstr>
      <vt:lpstr>前缀劫持成功的三种效果</vt:lpstr>
      <vt:lpstr>BGP前缀劫持示例：伪造前缀声明</vt:lpstr>
      <vt:lpstr>BGP前缀劫持示例：声明更长前缀</vt:lpstr>
      <vt:lpstr>前缀劫持实例：巴基斯坦电信事故</vt:lpstr>
      <vt:lpstr>BGP前缀劫持：影响范围分析 [A Study of Prefix Hijacking and Interception in the Internet SIGCOMM07]</vt:lpstr>
      <vt:lpstr>BGP路由泄露(Leak)：示例</vt:lpstr>
      <vt:lpstr>BGP路由泄露：分析</vt:lpstr>
      <vt:lpstr>路由泄露实例：Moratel事故</vt:lpstr>
      <vt:lpstr>BGP前缀窃听：示例</vt:lpstr>
      <vt:lpstr>前缀劫持实例：中国电信事故</vt:lpstr>
      <vt:lpstr>PowerPoint Presentation</vt:lpstr>
      <vt:lpstr>PowerPoint Presentation</vt:lpstr>
      <vt:lpstr>BGP前缀窃听：分析</vt:lpstr>
      <vt:lpstr>BGP路由异常检测方法与局限性</vt:lpstr>
      <vt:lpstr>3.RPKI与BGPsec</vt:lpstr>
      <vt:lpstr>基于密码学的BGP安全方案</vt:lpstr>
      <vt:lpstr>密码学哈希函数</vt:lpstr>
      <vt:lpstr>加盐(Salted)哈希函数</vt:lpstr>
      <vt:lpstr>数字签名(Digital Signature)</vt:lpstr>
      <vt:lpstr>数字证书(certificate)</vt:lpstr>
      <vt:lpstr>公钥基础设施(PKI)提供认证链</vt:lpstr>
      <vt:lpstr>RPKI</vt:lpstr>
      <vt:lpstr>RPKI体系结构</vt:lpstr>
      <vt:lpstr>RPKI应用场景</vt:lpstr>
      <vt:lpstr>RPKI主要概念</vt:lpstr>
      <vt:lpstr>ROA</vt:lpstr>
      <vt:lpstr>REPO及所存储数据</vt:lpstr>
      <vt:lpstr>Trust Anchor Locator</vt:lpstr>
      <vt:lpstr>REPO Publication Point(发布点)</vt:lpstr>
      <vt:lpstr>RPKI-RTR</vt:lpstr>
      <vt:lpstr>RPKI示例：</vt:lpstr>
      <vt:lpstr>RPKI优缺点</vt:lpstr>
      <vt:lpstr>RPKI环境搭建</vt:lpstr>
      <vt:lpstr>BGPsec</vt:lpstr>
      <vt:lpstr>BGPsec_Path格式：</vt:lpstr>
      <vt:lpstr>签名内容1：当起源一个新路由</vt:lpstr>
      <vt:lpstr>签名内容2：当传递一个路由</vt:lpstr>
      <vt:lpstr>处理BGPsec更新消息</vt:lpstr>
      <vt:lpstr>BGPSEC优缺点</vt:lpstr>
    </vt:vector>
  </TitlesOfParts>
  <Company>HIT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 Zhang</dc:creator>
  <cp:lastModifiedBy>Yuni</cp:lastModifiedBy>
  <cp:revision>4714</cp:revision>
  <dcterms:created xsi:type="dcterms:W3CDTF">2014-12-29T07:26:19Z</dcterms:created>
  <dcterms:modified xsi:type="dcterms:W3CDTF">2016-09-29T17:32:09Z</dcterms:modified>
</cp:coreProperties>
</file>

<file path=docProps/thumbnail.jpeg>
</file>